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3" r:id="rId3"/>
    <p:sldId id="275" r:id="rId4"/>
    <p:sldId id="279" r:id="rId5"/>
    <p:sldId id="260" r:id="rId6"/>
    <p:sldId id="280" r:id="rId7"/>
    <p:sldId id="257" r:id="rId8"/>
    <p:sldId id="258" r:id="rId9"/>
    <p:sldId id="276" r:id="rId10"/>
    <p:sldId id="322" r:id="rId11"/>
    <p:sldId id="323" r:id="rId12"/>
    <p:sldId id="278" r:id="rId13"/>
    <p:sldId id="314" r:id="rId14"/>
    <p:sldId id="325" r:id="rId15"/>
    <p:sldId id="326" r:id="rId16"/>
    <p:sldId id="328" r:id="rId17"/>
    <p:sldId id="327" r:id="rId18"/>
    <p:sldId id="262" r:id="rId19"/>
    <p:sldId id="269" r:id="rId20"/>
    <p:sldId id="268" r:id="rId21"/>
    <p:sldId id="266" r:id="rId22"/>
    <p:sldId id="26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1"/>
    <p:restoredTop sz="68601"/>
  </p:normalViewPr>
  <p:slideViewPr>
    <p:cSldViewPr snapToGrid="0" snapToObjects="1">
      <p:cViewPr varScale="1">
        <p:scale>
          <a:sx n="74" d="100"/>
          <a:sy n="74" d="100"/>
        </p:scale>
        <p:origin x="200" y="368"/>
      </p:cViewPr>
      <p:guideLst/>
    </p:cSldViewPr>
  </p:slideViewPr>
  <p:notesTextViewPr>
    <p:cViewPr>
      <p:scale>
        <a:sx n="105" d="100"/>
        <a:sy n="105"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330EE-6B18-B847-92BF-C9C2663213E9}"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C6319-6170-7644-B1F6-2E95734A5B2A}" type="slidenum">
              <a:rPr lang="en-US" smtClean="0"/>
              <a:t>‹#›</a:t>
            </a:fld>
            <a:endParaRPr lang="en-US"/>
          </a:p>
        </p:txBody>
      </p:sp>
    </p:spTree>
    <p:extLst>
      <p:ext uri="{BB962C8B-B14F-4D97-AF65-F5344CB8AC3E}">
        <p14:creationId xmlns:p14="http://schemas.microsoft.com/office/powerpoint/2010/main" val="152279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C6319-6170-7644-B1F6-2E95734A5B2A}" type="slidenum">
              <a:rPr lang="en-US" smtClean="0"/>
              <a:t>1</a:t>
            </a:fld>
            <a:endParaRPr lang="en-US"/>
          </a:p>
        </p:txBody>
      </p:sp>
    </p:spTree>
    <p:extLst>
      <p:ext uri="{BB962C8B-B14F-4D97-AF65-F5344CB8AC3E}">
        <p14:creationId xmlns:p14="http://schemas.microsoft.com/office/powerpoint/2010/main" val="197255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are familiar with some form of debt; As earning members of the society;  Debt is a weight or burden that we choose to carry as part of our financial transactions.</a:t>
            </a:r>
          </a:p>
          <a:p>
            <a:r>
              <a:rPr lang="en-US" dirty="0"/>
              <a:t>Often buying that dream house by taking on some debt not only gets you the house it is cheaper than the alternative of continuing to rent.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EC6319-6170-7644-B1F6-2E95734A5B2A}" type="slidenum">
              <a:rPr lang="en-US" smtClean="0"/>
              <a:t>2</a:t>
            </a:fld>
            <a:endParaRPr lang="en-US"/>
          </a:p>
        </p:txBody>
      </p:sp>
    </p:spTree>
    <p:extLst>
      <p:ext uri="{BB962C8B-B14F-4D97-AF65-F5344CB8AC3E}">
        <p14:creationId xmlns:p14="http://schemas.microsoft.com/office/powerpoint/2010/main" val="26089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incurs the same debt. We incur software debt when submitting to that first journal we wrote crappy software which was ok, but if we continue to do so for every deadline, we accrue software debt</a:t>
            </a:r>
          </a:p>
        </p:txBody>
      </p:sp>
      <p:sp>
        <p:nvSpPr>
          <p:cNvPr id="4" name="Slide Number Placeholder 3"/>
          <p:cNvSpPr>
            <a:spLocks noGrp="1"/>
          </p:cNvSpPr>
          <p:nvPr>
            <p:ph type="sldNum" sz="quarter" idx="5"/>
          </p:nvPr>
        </p:nvSpPr>
        <p:spPr/>
        <p:txBody>
          <a:bodyPr/>
          <a:lstStyle/>
          <a:p>
            <a:fld id="{2EEC6319-6170-7644-B1F6-2E95734A5B2A}" type="slidenum">
              <a:rPr lang="en-US" smtClean="0"/>
              <a:t>3</a:t>
            </a:fld>
            <a:endParaRPr lang="en-US"/>
          </a:p>
        </p:txBody>
      </p:sp>
    </p:spTree>
    <p:extLst>
      <p:ext uri="{BB962C8B-B14F-4D97-AF65-F5344CB8AC3E}">
        <p14:creationId xmlns:p14="http://schemas.microsoft.com/office/powerpoint/2010/main" val="3690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EC6319-6170-7644-B1F6-2E95734A5B2A}" type="slidenum">
              <a:rPr lang="en-US" smtClean="0"/>
              <a:t>4</a:t>
            </a:fld>
            <a:endParaRPr lang="en-US"/>
          </a:p>
        </p:txBody>
      </p:sp>
    </p:spTree>
    <p:extLst>
      <p:ext uri="{BB962C8B-B14F-4D97-AF65-F5344CB8AC3E}">
        <p14:creationId xmlns:p14="http://schemas.microsoft.com/office/powerpoint/2010/main" val="409287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p>
        </p:txBody>
      </p:sp>
      <p:sp>
        <p:nvSpPr>
          <p:cNvPr id="4" name="Slide Number Placeholder 3"/>
          <p:cNvSpPr>
            <a:spLocks noGrp="1"/>
          </p:cNvSpPr>
          <p:nvPr>
            <p:ph type="sldNum" sz="quarter" idx="5"/>
          </p:nvPr>
        </p:nvSpPr>
        <p:spPr/>
        <p:txBody>
          <a:bodyPr/>
          <a:lstStyle/>
          <a:p>
            <a:fld id="{2EEC6319-6170-7644-B1F6-2E95734A5B2A}" type="slidenum">
              <a:rPr lang="en-US" smtClean="0"/>
              <a:t>6</a:t>
            </a:fld>
            <a:endParaRPr lang="en-US"/>
          </a:p>
        </p:txBody>
      </p:sp>
    </p:spTree>
    <p:extLst>
      <p:ext uri="{BB962C8B-B14F-4D97-AF65-F5344CB8AC3E}">
        <p14:creationId xmlns:p14="http://schemas.microsoft.com/office/powerpoint/2010/main" val="55129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Git-like, versioning, </a:t>
            </a:r>
          </a:p>
        </p:txBody>
      </p:sp>
      <p:sp>
        <p:nvSpPr>
          <p:cNvPr id="4" name="Slide Number Placeholder 3"/>
          <p:cNvSpPr>
            <a:spLocks noGrp="1"/>
          </p:cNvSpPr>
          <p:nvPr>
            <p:ph type="sldNum" sz="quarter" idx="5"/>
          </p:nvPr>
        </p:nvSpPr>
        <p:spPr/>
        <p:txBody>
          <a:bodyPr/>
          <a:lstStyle/>
          <a:p>
            <a:fld id="{2EEC6319-6170-7644-B1F6-2E95734A5B2A}" type="slidenum">
              <a:rPr lang="en-US" smtClean="0"/>
              <a:t>11</a:t>
            </a:fld>
            <a:endParaRPr lang="en-US"/>
          </a:p>
        </p:txBody>
      </p:sp>
    </p:spTree>
    <p:extLst>
      <p:ext uri="{BB962C8B-B14F-4D97-AF65-F5344CB8AC3E}">
        <p14:creationId xmlns:p14="http://schemas.microsoft.com/office/powerpoint/2010/main" val="251409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E5B670-1D0A-A54C-97FD-532C1DB59DA7}" type="datetime1">
              <a:rPr lang="en-US" smtClean="0"/>
              <a:t>10/23/18</a:t>
            </a:fld>
            <a:endParaRPr lang="en-US"/>
          </a:p>
        </p:txBody>
      </p:sp>
      <p:sp>
        <p:nvSpPr>
          <p:cNvPr id="5" name="Footer Placeholder 4"/>
          <p:cNvSpPr>
            <a:spLocks noGrp="1"/>
          </p:cNvSpPr>
          <p:nvPr>
            <p:ph type="ftr" sz="quarter" idx="11"/>
          </p:nvPr>
        </p:nvSpPr>
        <p:spPr/>
        <p:txBody>
          <a:bodyPr/>
          <a:lstStyle/>
          <a:p>
            <a:r>
              <a:rPr lang="en-US"/>
              <a:t>Second SSI Workshop, Chicago, IL 2018</a:t>
            </a:r>
            <a:endParaRPr lang="en-US" dirty="0"/>
          </a:p>
        </p:txBody>
      </p:sp>
      <p:sp>
        <p:nvSpPr>
          <p:cNvPr id="6" name="Slide Number Placeholder 5"/>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74795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A74239-7470-9945-9330-1D3B02CCDCB4}" type="datetime1">
              <a:rPr lang="en-US" smtClean="0"/>
              <a:t>10/23/18</a:t>
            </a:fld>
            <a:endParaRPr lang="en-US"/>
          </a:p>
        </p:txBody>
      </p:sp>
      <p:sp>
        <p:nvSpPr>
          <p:cNvPr id="5" name="Footer Placeholder 4"/>
          <p:cNvSpPr>
            <a:spLocks noGrp="1"/>
          </p:cNvSpPr>
          <p:nvPr>
            <p:ph type="ftr" sz="quarter" idx="11"/>
          </p:nvPr>
        </p:nvSpPr>
        <p:spPr/>
        <p:txBody>
          <a:bodyPr/>
          <a:lstStyle/>
          <a:p>
            <a:r>
              <a:rPr lang="en-US"/>
              <a:t>Second SSI Workshop, Chicago, IL 2018</a:t>
            </a:r>
          </a:p>
        </p:txBody>
      </p:sp>
      <p:sp>
        <p:nvSpPr>
          <p:cNvPr id="6" name="Slide Number Placeholder 5"/>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1322287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3B99C4-0138-C94E-B65D-09BE5543B1A2}" type="datetime1">
              <a:rPr lang="en-US" smtClean="0"/>
              <a:t>10/23/18</a:t>
            </a:fld>
            <a:endParaRPr lang="en-US"/>
          </a:p>
        </p:txBody>
      </p:sp>
      <p:sp>
        <p:nvSpPr>
          <p:cNvPr id="5" name="Footer Placeholder 4"/>
          <p:cNvSpPr>
            <a:spLocks noGrp="1"/>
          </p:cNvSpPr>
          <p:nvPr>
            <p:ph type="ftr" sz="quarter" idx="11"/>
          </p:nvPr>
        </p:nvSpPr>
        <p:spPr/>
        <p:txBody>
          <a:bodyPr/>
          <a:lstStyle/>
          <a:p>
            <a:r>
              <a:rPr lang="en-US"/>
              <a:t>Second SSI Workshop, Chicago, IL 2018</a:t>
            </a:r>
          </a:p>
        </p:txBody>
      </p:sp>
      <p:sp>
        <p:nvSpPr>
          <p:cNvPr id="6" name="Slide Number Placeholder 5"/>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1524779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91921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643BDF-EA98-AF45-95A7-011ABFBC9D9A}" type="datetime1">
              <a:rPr lang="en-US" smtClean="0"/>
              <a:t>10/23/18</a:t>
            </a:fld>
            <a:endParaRPr lang="en-US"/>
          </a:p>
        </p:txBody>
      </p:sp>
      <p:sp>
        <p:nvSpPr>
          <p:cNvPr id="5" name="Footer Placeholder 4"/>
          <p:cNvSpPr>
            <a:spLocks noGrp="1"/>
          </p:cNvSpPr>
          <p:nvPr>
            <p:ph type="ftr" sz="quarter" idx="11"/>
          </p:nvPr>
        </p:nvSpPr>
        <p:spPr/>
        <p:txBody>
          <a:bodyPr/>
          <a:lstStyle/>
          <a:p>
            <a:r>
              <a:rPr lang="en-US"/>
              <a:t>Second SSI Workshop, Chicago, IL 2018</a:t>
            </a:r>
            <a:endParaRPr lang="en-US" dirty="0"/>
          </a:p>
        </p:txBody>
      </p:sp>
      <p:sp>
        <p:nvSpPr>
          <p:cNvPr id="6" name="Slide Number Placeholder 5"/>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120727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962508-D80F-D241-85F5-037EA14405B8}" type="datetime1">
              <a:rPr lang="en-US" smtClean="0"/>
              <a:t>10/23/18</a:t>
            </a:fld>
            <a:endParaRPr lang="en-US"/>
          </a:p>
        </p:txBody>
      </p:sp>
      <p:sp>
        <p:nvSpPr>
          <p:cNvPr id="5" name="Footer Placeholder 4"/>
          <p:cNvSpPr>
            <a:spLocks noGrp="1"/>
          </p:cNvSpPr>
          <p:nvPr>
            <p:ph type="ftr" sz="quarter" idx="11"/>
          </p:nvPr>
        </p:nvSpPr>
        <p:spPr/>
        <p:txBody>
          <a:bodyPr/>
          <a:lstStyle/>
          <a:p>
            <a:r>
              <a:rPr lang="en-US"/>
              <a:t>Second SSI Workshop, Chicago, IL 2018</a:t>
            </a:r>
            <a:endParaRPr lang="en-US" dirty="0"/>
          </a:p>
        </p:txBody>
      </p:sp>
      <p:sp>
        <p:nvSpPr>
          <p:cNvPr id="6" name="Slide Number Placeholder 5"/>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133031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77167F-1F54-624B-B5F1-ADA29147917D}" type="datetime1">
              <a:rPr lang="en-US" smtClean="0"/>
              <a:t>10/23/18</a:t>
            </a:fld>
            <a:endParaRPr lang="en-US"/>
          </a:p>
        </p:txBody>
      </p:sp>
      <p:sp>
        <p:nvSpPr>
          <p:cNvPr id="6" name="Footer Placeholder 5"/>
          <p:cNvSpPr>
            <a:spLocks noGrp="1"/>
          </p:cNvSpPr>
          <p:nvPr>
            <p:ph type="ftr" sz="quarter" idx="11"/>
          </p:nvPr>
        </p:nvSpPr>
        <p:spPr/>
        <p:txBody>
          <a:bodyPr/>
          <a:lstStyle/>
          <a:p>
            <a:r>
              <a:rPr lang="en-US"/>
              <a:t>Second SSI Workshop, Chicago, IL 2018</a:t>
            </a:r>
            <a:endParaRPr lang="en-US" dirty="0"/>
          </a:p>
        </p:txBody>
      </p:sp>
      <p:sp>
        <p:nvSpPr>
          <p:cNvPr id="7" name="Slide Number Placeholder 6"/>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1170174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1407F2-30A4-E84F-9A0A-31E79EC03378}" type="datetime1">
              <a:rPr lang="en-US" smtClean="0"/>
              <a:t>10/23/18</a:t>
            </a:fld>
            <a:endParaRPr lang="en-US"/>
          </a:p>
        </p:txBody>
      </p:sp>
      <p:sp>
        <p:nvSpPr>
          <p:cNvPr id="8" name="Footer Placeholder 7"/>
          <p:cNvSpPr>
            <a:spLocks noGrp="1"/>
          </p:cNvSpPr>
          <p:nvPr>
            <p:ph type="ftr" sz="quarter" idx="11"/>
          </p:nvPr>
        </p:nvSpPr>
        <p:spPr/>
        <p:txBody>
          <a:bodyPr/>
          <a:lstStyle/>
          <a:p>
            <a:r>
              <a:rPr lang="en-US"/>
              <a:t>Second SSI Workshop, Chicago, IL 2018</a:t>
            </a:r>
            <a:endParaRPr lang="en-US" dirty="0"/>
          </a:p>
        </p:txBody>
      </p:sp>
      <p:sp>
        <p:nvSpPr>
          <p:cNvPr id="9" name="Slide Number Placeholder 8"/>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473817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E91E1B-2F89-2B4A-BB37-0F66A43F3097}" type="datetime1">
              <a:rPr lang="en-US" smtClean="0"/>
              <a:t>10/23/18</a:t>
            </a:fld>
            <a:endParaRPr lang="en-US"/>
          </a:p>
        </p:txBody>
      </p:sp>
      <p:sp>
        <p:nvSpPr>
          <p:cNvPr id="4" name="Footer Placeholder 3"/>
          <p:cNvSpPr>
            <a:spLocks noGrp="1"/>
          </p:cNvSpPr>
          <p:nvPr>
            <p:ph type="ftr" sz="quarter" idx="11"/>
          </p:nvPr>
        </p:nvSpPr>
        <p:spPr/>
        <p:txBody>
          <a:bodyPr/>
          <a:lstStyle/>
          <a:p>
            <a:r>
              <a:rPr lang="en-US"/>
              <a:t>Second SSI Workshop, Chicago, IL 2018</a:t>
            </a:r>
            <a:endParaRPr lang="en-US" dirty="0"/>
          </a:p>
        </p:txBody>
      </p:sp>
      <p:sp>
        <p:nvSpPr>
          <p:cNvPr id="5" name="Slide Number Placeholder 4"/>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58423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B0AB90-2125-6349-A369-C0256BB906A0}" type="datetime1">
              <a:rPr lang="en-US" smtClean="0"/>
              <a:t>10/23/18</a:t>
            </a:fld>
            <a:endParaRPr lang="en-US"/>
          </a:p>
        </p:txBody>
      </p:sp>
      <p:sp>
        <p:nvSpPr>
          <p:cNvPr id="3" name="Footer Placeholder 2"/>
          <p:cNvSpPr>
            <a:spLocks noGrp="1"/>
          </p:cNvSpPr>
          <p:nvPr>
            <p:ph type="ftr" sz="quarter" idx="11"/>
          </p:nvPr>
        </p:nvSpPr>
        <p:spPr/>
        <p:txBody>
          <a:bodyPr/>
          <a:lstStyle/>
          <a:p>
            <a:r>
              <a:rPr lang="en-US"/>
              <a:t>Second SSI Workshop, Chicago, IL 2018</a:t>
            </a:r>
            <a:endParaRPr lang="en-US" dirty="0"/>
          </a:p>
        </p:txBody>
      </p:sp>
      <p:sp>
        <p:nvSpPr>
          <p:cNvPr id="4" name="Slide Number Placeholder 3"/>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91587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170236-DD40-FC4D-9086-FC83CF28F22E}" type="datetime1">
              <a:rPr lang="en-US" smtClean="0"/>
              <a:t>10/23/18</a:t>
            </a:fld>
            <a:endParaRPr lang="en-US"/>
          </a:p>
        </p:txBody>
      </p:sp>
      <p:sp>
        <p:nvSpPr>
          <p:cNvPr id="6" name="Footer Placeholder 5"/>
          <p:cNvSpPr>
            <a:spLocks noGrp="1"/>
          </p:cNvSpPr>
          <p:nvPr>
            <p:ph type="ftr" sz="quarter" idx="11"/>
          </p:nvPr>
        </p:nvSpPr>
        <p:spPr/>
        <p:txBody>
          <a:bodyPr/>
          <a:lstStyle/>
          <a:p>
            <a:r>
              <a:rPr lang="en-US"/>
              <a:t>Second SSI Workshop, Chicago, IL 2018</a:t>
            </a:r>
            <a:endParaRPr lang="en-US" dirty="0"/>
          </a:p>
        </p:txBody>
      </p:sp>
      <p:sp>
        <p:nvSpPr>
          <p:cNvPr id="7" name="Slide Number Placeholder 6"/>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205654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0EF786-2E36-3446-B780-C593E740302F}" type="datetime1">
              <a:rPr lang="en-US" smtClean="0"/>
              <a:t>10/23/18</a:t>
            </a:fld>
            <a:endParaRPr lang="en-US"/>
          </a:p>
        </p:txBody>
      </p:sp>
      <p:sp>
        <p:nvSpPr>
          <p:cNvPr id="6" name="Footer Placeholder 5"/>
          <p:cNvSpPr>
            <a:spLocks noGrp="1"/>
          </p:cNvSpPr>
          <p:nvPr>
            <p:ph type="ftr" sz="quarter" idx="11"/>
          </p:nvPr>
        </p:nvSpPr>
        <p:spPr/>
        <p:txBody>
          <a:bodyPr/>
          <a:lstStyle/>
          <a:p>
            <a:r>
              <a:rPr lang="en-US"/>
              <a:t>Second SSI Workshop, Chicago, IL 2018</a:t>
            </a:r>
          </a:p>
        </p:txBody>
      </p:sp>
      <p:sp>
        <p:nvSpPr>
          <p:cNvPr id="7" name="Slide Number Placeholder 6"/>
          <p:cNvSpPr>
            <a:spLocks noGrp="1"/>
          </p:cNvSpPr>
          <p:nvPr>
            <p:ph type="sldNum" sz="quarter" idx="12"/>
          </p:nvPr>
        </p:nvSpPr>
        <p:spPr/>
        <p:txBody>
          <a:bodyPr/>
          <a:lstStyle/>
          <a:p>
            <a:fld id="{87D0C71C-0C09-A548-999C-83B59E2E2BD3}" type="slidenum">
              <a:rPr lang="en-US" smtClean="0"/>
              <a:t>‹#›</a:t>
            </a:fld>
            <a:endParaRPr lang="en-US"/>
          </a:p>
        </p:txBody>
      </p:sp>
    </p:spTree>
    <p:extLst>
      <p:ext uri="{BB962C8B-B14F-4D97-AF65-F5344CB8AC3E}">
        <p14:creationId xmlns:p14="http://schemas.microsoft.com/office/powerpoint/2010/main" val="66961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9E865-4104-E04F-A06A-CD9FA1635257}" type="datetime1">
              <a:rPr lang="en-US" smtClean="0"/>
              <a:t>10/23/18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Second SSI Workshop, Chicago, IL 2018</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0C71C-0C09-A548-999C-83B59E2E2BD3}" type="slidenum">
              <a:rPr lang="en-US" smtClean="0"/>
              <a:t>‹#›</a:t>
            </a:fld>
            <a:endParaRPr lang="en-US"/>
          </a:p>
        </p:txBody>
      </p:sp>
    </p:spTree>
    <p:extLst>
      <p:ext uri="{BB962C8B-B14F-4D97-AF65-F5344CB8AC3E}">
        <p14:creationId xmlns:p14="http://schemas.microsoft.com/office/powerpoint/2010/main" val="510881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8" Type="http://schemas.openxmlformats.org/officeDocument/2006/relationships/image" Target="../media/image2.tif"/><Relationship Id="rId3" Type="http://schemas.openxmlformats.org/officeDocument/2006/relationships/image" Target="../media/image23.png"/><Relationship Id="rId7" Type="http://schemas.openxmlformats.org/officeDocument/2006/relationships/image" Target="../media/image1.tiff"/><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5.tiff"/><Relationship Id="rId5" Type="http://schemas.microsoft.com/office/2007/relationships/hdphoto" Target="../media/hdphoto1.wdp"/><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tif"/><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hyperlink" Target="https://bitbucket.org/geotrust/sciunit-cli" TargetMode="External"/><Relationship Id="rId2" Type="http://schemas.openxmlformats.org/officeDocument/2006/relationships/hyperlink" Target="http://sciunit.run/" TargetMode="External"/><Relationship Id="rId1" Type="http://schemas.openxmlformats.org/officeDocument/2006/relationships/slideLayout" Target="../slideLayouts/slideLayout2.xml"/><Relationship Id="rId5" Type="http://schemas.openxmlformats.org/officeDocument/2006/relationships/image" Target="../media/image2.tif"/><Relationship Id="rId4" Type="http://schemas.openxmlformats.org/officeDocument/2006/relationships/image" Target="../media/image1.tiff"/></Relationships>
</file>

<file path=ppt/slides/_rels/slide13.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38.tiff"/><Relationship Id="rId18" Type="http://schemas.openxmlformats.org/officeDocument/2006/relationships/image" Target="../media/image42.tif"/><Relationship Id="rId3" Type="http://schemas.openxmlformats.org/officeDocument/2006/relationships/image" Target="../media/image28.jpeg"/><Relationship Id="rId21" Type="http://schemas.openxmlformats.org/officeDocument/2006/relationships/image" Target="../media/image45.tif"/><Relationship Id="rId7" Type="http://schemas.openxmlformats.org/officeDocument/2006/relationships/image" Target="../media/image32.jpeg"/><Relationship Id="rId12" Type="http://schemas.openxmlformats.org/officeDocument/2006/relationships/image" Target="../media/image37.tif"/><Relationship Id="rId17" Type="http://schemas.openxmlformats.org/officeDocument/2006/relationships/image" Target="../media/image41.tif"/><Relationship Id="rId2" Type="http://schemas.openxmlformats.org/officeDocument/2006/relationships/image" Target="../media/image27.png"/><Relationship Id="rId16" Type="http://schemas.openxmlformats.org/officeDocument/2006/relationships/image" Target="../media/image40.tif"/><Relationship Id="rId20" Type="http://schemas.openxmlformats.org/officeDocument/2006/relationships/image" Target="../media/image44.tif"/><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jpeg"/><Relationship Id="rId15" Type="http://schemas.openxmlformats.org/officeDocument/2006/relationships/image" Target="../media/image39.tif"/><Relationship Id="rId10" Type="http://schemas.openxmlformats.org/officeDocument/2006/relationships/image" Target="../media/image35.tif"/><Relationship Id="rId19" Type="http://schemas.openxmlformats.org/officeDocument/2006/relationships/image" Target="../media/image43.tif"/><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2.tif"/><Relationship Id="rId22" Type="http://schemas.openxmlformats.org/officeDocument/2006/relationships/image" Target="../media/image1.tiff"/></Relationships>
</file>

<file path=ppt/slides/_rels/slide14.xml.rels><?xml version="1.0" encoding="UTF-8" standalone="yes"?>
<Relationships xmlns="http://schemas.openxmlformats.org/package/2006/relationships"><Relationship Id="rId8" Type="http://schemas.openxmlformats.org/officeDocument/2006/relationships/image" Target="../media/image2.tif"/><Relationship Id="rId3" Type="http://schemas.openxmlformats.org/officeDocument/2006/relationships/image" Target="../media/image47.png"/><Relationship Id="rId7" Type="http://schemas.openxmlformats.org/officeDocument/2006/relationships/image" Target="../media/image1.tiff"/><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hyperlink" Target="https://bitbucket.org/geotrust/sciunit-cli" TargetMode="External"/><Relationship Id="rId2" Type="http://schemas.openxmlformats.org/officeDocument/2006/relationships/hyperlink" Target="http://sciunit.run/" TargetMode="External"/><Relationship Id="rId1" Type="http://schemas.openxmlformats.org/officeDocument/2006/relationships/slideLayout" Target="../slideLayouts/slideLayout12.xml"/><Relationship Id="rId5" Type="http://schemas.openxmlformats.org/officeDocument/2006/relationships/image" Target="../media/image2.tif"/><Relationship Id="rId4" Type="http://schemas.openxmlformats.org/officeDocument/2006/relationships/image" Target="../media/image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tif"/><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tif"/><Relationship Id="rId5" Type="http://schemas.openxmlformats.org/officeDocument/2006/relationships/image" Target="../media/image1.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18" Type="http://schemas.openxmlformats.org/officeDocument/2006/relationships/image" Target="../media/image2.ti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png"/><Relationship Id="rId17" Type="http://schemas.openxmlformats.org/officeDocument/2006/relationships/image" Target="../media/image1.tiff"/><Relationship Id="rId2" Type="http://schemas.openxmlformats.org/officeDocument/2006/relationships/image" Target="../media/image7.tiff"/><Relationship Id="rId16"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5" Type="http://schemas.openxmlformats.org/officeDocument/2006/relationships/image" Target="../media/image2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407" y="410308"/>
            <a:ext cx="11493062" cy="2633294"/>
          </a:xfrm>
        </p:spPr>
        <p:txBody>
          <a:bodyPr>
            <a:normAutofit/>
          </a:bodyPr>
          <a:lstStyle/>
          <a:p>
            <a:r>
              <a:rPr lang="en-US" b="1" dirty="0"/>
              <a:t>Reducing Software Debt</a:t>
            </a:r>
            <a:br>
              <a:rPr lang="en-US" b="1" dirty="0"/>
            </a:br>
            <a:r>
              <a:rPr lang="en-US" b="1" dirty="0"/>
              <a:t>With</a:t>
            </a:r>
            <a:br>
              <a:rPr lang="en-US" b="1" dirty="0"/>
            </a:br>
            <a:r>
              <a:rPr lang="en-US" b="1" dirty="0"/>
              <a:t>Reproducible Containers</a:t>
            </a:r>
            <a:endParaRPr lang="en-US" sz="3000" b="1" dirty="0"/>
          </a:p>
        </p:txBody>
      </p:sp>
      <p:sp>
        <p:nvSpPr>
          <p:cNvPr id="3" name="Subtitle 2"/>
          <p:cNvSpPr>
            <a:spLocks noGrp="1"/>
          </p:cNvSpPr>
          <p:nvPr>
            <p:ph type="subTitle" idx="1"/>
          </p:nvPr>
        </p:nvSpPr>
        <p:spPr>
          <a:xfrm>
            <a:off x="1524000" y="3665866"/>
            <a:ext cx="9144000" cy="1655762"/>
          </a:xfrm>
        </p:spPr>
        <p:txBody>
          <a:bodyPr>
            <a:normAutofit/>
          </a:bodyPr>
          <a:lstStyle/>
          <a:p>
            <a:r>
              <a:rPr lang="en-US" sz="3600" dirty="0">
                <a:solidFill>
                  <a:schemeClr val="accent5">
                    <a:lumMod val="50000"/>
                  </a:schemeClr>
                </a:solidFill>
              </a:rPr>
              <a:t>Tanu Malik</a:t>
            </a:r>
          </a:p>
        </p:txBody>
      </p:sp>
      <p:sp>
        <p:nvSpPr>
          <p:cNvPr id="4" name="Text Box 2"/>
          <p:cNvSpPr txBox="1">
            <a:spLocks noChangeArrowheads="1"/>
          </p:cNvSpPr>
          <p:nvPr/>
        </p:nvSpPr>
        <p:spPr bwMode="auto">
          <a:xfrm>
            <a:off x="2538795" y="4217988"/>
            <a:ext cx="7177088"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lnSpc>
                <a:spcPct val="80000"/>
              </a:lnSpc>
              <a:spcBef>
                <a:spcPts val="800"/>
              </a:spcBef>
              <a:buClrTx/>
              <a:buSzPct val="70000"/>
              <a:buFontTx/>
              <a:buNone/>
            </a:pPr>
            <a:r>
              <a:rPr lang="en-US" altLang="en-US" dirty="0">
                <a:solidFill>
                  <a:schemeClr val="tx1"/>
                </a:solidFill>
                <a:latin typeface="Gill Sans" charset="0"/>
                <a:ea typeface="Gill Sans" charset="0"/>
                <a:cs typeface="Gill Sans" charset="0"/>
              </a:rPr>
              <a:t>School of Computing</a:t>
            </a:r>
          </a:p>
          <a:p>
            <a:pPr algn="ctr" eaLnBrk="1" hangingPunct="1">
              <a:lnSpc>
                <a:spcPct val="80000"/>
              </a:lnSpc>
              <a:spcBef>
                <a:spcPts val="800"/>
              </a:spcBef>
              <a:buClrTx/>
              <a:buSzPct val="70000"/>
              <a:buFontTx/>
              <a:buNone/>
            </a:pPr>
            <a:r>
              <a:rPr lang="en-US" altLang="en-US" dirty="0">
                <a:solidFill>
                  <a:schemeClr val="tx1"/>
                </a:solidFill>
                <a:latin typeface="Gill Sans" charset="0"/>
                <a:ea typeface="Gill Sans" charset="0"/>
                <a:cs typeface="Gill Sans" charset="0"/>
              </a:rPr>
              <a:t>DePaul University</a:t>
            </a:r>
          </a:p>
          <a:p>
            <a:pPr algn="ctr" eaLnBrk="1" hangingPunct="1">
              <a:lnSpc>
                <a:spcPct val="80000"/>
              </a:lnSpc>
              <a:spcBef>
                <a:spcPts val="800"/>
              </a:spcBef>
              <a:buClrTx/>
              <a:buSzPct val="70000"/>
              <a:buFontTx/>
              <a:buNone/>
            </a:pPr>
            <a:r>
              <a:rPr lang="en-US" altLang="en-US" dirty="0">
                <a:solidFill>
                  <a:schemeClr val="tx1"/>
                </a:solidFill>
                <a:latin typeface="Gill Sans" charset="0"/>
                <a:ea typeface="Gill Sans" charset="0"/>
                <a:cs typeface="Gill Sans" charset="0"/>
              </a:rPr>
              <a:t>Chicago, IL </a:t>
            </a:r>
          </a:p>
          <a:p>
            <a:pPr algn="ctr" eaLnBrk="1" hangingPunct="1">
              <a:lnSpc>
                <a:spcPct val="80000"/>
              </a:lnSpc>
              <a:spcBef>
                <a:spcPts val="800"/>
              </a:spcBef>
              <a:buClrTx/>
              <a:buSzPct val="70000"/>
              <a:buFontTx/>
              <a:buNone/>
            </a:pPr>
            <a:endParaRPr lang="en-US" altLang="en-US" dirty="0">
              <a:solidFill>
                <a:schemeClr val="tx1"/>
              </a:solidFill>
              <a:latin typeface="Gill Sans" charset="0"/>
              <a:ea typeface="Gill Sans" charset="0"/>
              <a:cs typeface="Gill Sans" charset="0"/>
            </a:endParaRPr>
          </a:p>
          <a:p>
            <a:pPr algn="ctr">
              <a:lnSpc>
                <a:spcPct val="80000"/>
              </a:lnSpc>
              <a:spcBef>
                <a:spcPts val="800"/>
              </a:spcBef>
              <a:buSzPct val="70000"/>
            </a:pPr>
            <a:r>
              <a:rPr lang="en-US" dirty="0">
                <a:solidFill>
                  <a:schemeClr val="tx1"/>
                </a:solidFill>
              </a:rPr>
              <a:t>Second Software Sustainability Institute Workshop, 2018</a:t>
            </a:r>
          </a:p>
          <a:p>
            <a:pPr algn="ctr" eaLnBrk="1" hangingPunct="1">
              <a:lnSpc>
                <a:spcPct val="80000"/>
              </a:lnSpc>
              <a:spcBef>
                <a:spcPts val="800"/>
              </a:spcBef>
              <a:buClrTx/>
              <a:buSzPct val="70000"/>
              <a:buFontTx/>
              <a:buNone/>
            </a:pPr>
            <a:endParaRPr lang="en-US" altLang="en-US" dirty="0">
              <a:solidFill>
                <a:schemeClr val="tx1"/>
              </a:solidFill>
              <a:latin typeface="Gill Sans" charset="0"/>
              <a:ea typeface="Gill Sans" charset="0"/>
              <a:cs typeface="Gill Sans" charset="0"/>
            </a:endParaRPr>
          </a:p>
        </p:txBody>
      </p:sp>
      <p:pic>
        <p:nvPicPr>
          <p:cNvPr id="7" name="Picture 6"/>
          <p:cNvPicPr>
            <a:picLocks noChangeAspect="1"/>
          </p:cNvPicPr>
          <p:nvPr/>
        </p:nvPicPr>
        <p:blipFill>
          <a:blip r:embed="rId3"/>
          <a:stretch>
            <a:fillRect/>
          </a:stretch>
        </p:blipFill>
        <p:spPr>
          <a:xfrm>
            <a:off x="10668000" y="5346615"/>
            <a:ext cx="1909546" cy="1511385"/>
          </a:xfrm>
          <a:prstGeom prst="rect">
            <a:avLst/>
          </a:prstGeom>
        </p:spPr>
      </p:pic>
      <p:sp>
        <p:nvSpPr>
          <p:cNvPr id="8" name="Footer Placeholder 7"/>
          <p:cNvSpPr>
            <a:spLocks noGrp="1"/>
          </p:cNvSpPr>
          <p:nvPr>
            <p:ph type="ftr" sz="quarter" idx="11"/>
          </p:nvPr>
        </p:nvSpPr>
        <p:spPr/>
        <p:txBody>
          <a:bodyPr/>
          <a:lstStyle/>
          <a:p>
            <a:r>
              <a:rPr lang="en-US" dirty="0"/>
              <a:t>Second SSI Workshop, Chicago, IL 2018</a:t>
            </a:r>
          </a:p>
        </p:txBody>
      </p:sp>
      <p:pic>
        <p:nvPicPr>
          <p:cNvPr id="9" name="pasted-image.tiff">
            <a:extLst>
              <a:ext uri="{FF2B5EF4-FFF2-40B4-BE49-F238E27FC236}">
                <a16:creationId xmlns:a16="http://schemas.microsoft.com/office/drawing/2014/main" id="{D260BBA6-8E57-B240-BFF2-E360B0B2699E}"/>
              </a:ext>
            </a:extLst>
          </p:cNvPr>
          <p:cNvPicPr>
            <a:picLocks noChangeAspect="1"/>
          </p:cNvPicPr>
          <p:nvPr/>
        </p:nvPicPr>
        <p:blipFill>
          <a:blip r:embed="rId4">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1599259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Sciunit</a:t>
            </a:r>
            <a:r>
              <a:rPr lang="en-US" dirty="0"/>
              <a:t> platform creates </a:t>
            </a:r>
            <a:r>
              <a:rPr lang="en-US" dirty="0" err="1"/>
              <a:t>sciunits</a:t>
            </a:r>
            <a:r>
              <a:rPr lang="en-US" dirty="0"/>
              <a:t> </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67271" y="4883864"/>
            <a:ext cx="2382806" cy="154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854" y="7125891"/>
            <a:ext cx="2920271" cy="192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nvPr>
        </p:nvGraphicFramePr>
        <p:xfrm>
          <a:off x="22872161" y="6482953"/>
          <a:ext cx="2780173" cy="565376"/>
        </p:xfrm>
        <a:graphic>
          <a:graphicData uri="http://schemas.openxmlformats.org/drawingml/2006/table">
            <a:tbl>
              <a:tblPr firstRow="1" bandRow="1">
                <a:tableStyleId>{B301B821-A1FF-4177-AEE7-76D212191A09}</a:tableStyleId>
              </a:tblPr>
              <a:tblGrid>
                <a:gridCol w="1346917">
                  <a:extLst>
                    <a:ext uri="{9D8B030D-6E8A-4147-A177-3AD203B41FA5}">
                      <a16:colId xmlns:a16="http://schemas.microsoft.com/office/drawing/2014/main" val="20000"/>
                    </a:ext>
                  </a:extLst>
                </a:gridCol>
                <a:gridCol w="1433256">
                  <a:extLst>
                    <a:ext uri="{9D8B030D-6E8A-4147-A177-3AD203B41FA5}">
                      <a16:colId xmlns:a16="http://schemas.microsoft.com/office/drawing/2014/main" val="20001"/>
                    </a:ext>
                  </a:extLst>
                </a:gridCol>
              </a:tblGrid>
              <a:tr h="141344">
                <a:tc gridSpan="2">
                  <a:txBody>
                    <a:bodyPr/>
                    <a:lstStyle/>
                    <a:p>
                      <a:r>
                        <a:rPr lang="en-US" sz="500" dirty="0"/>
                        <a:t>Annotations</a:t>
                      </a:r>
                    </a:p>
                  </a:txBody>
                  <a:tcPr marL="64294" marR="64294" marT="32147" marB="32147"/>
                </a:tc>
                <a:tc hMerge="1">
                  <a:txBody>
                    <a:bodyPr/>
                    <a:lstStyle/>
                    <a:p>
                      <a:endParaRPr lang="en-US" dirty="0"/>
                    </a:p>
                  </a:txBody>
                  <a:tcPr/>
                </a:tc>
                <a:extLst>
                  <a:ext uri="{0D108BD9-81ED-4DB2-BD59-A6C34878D82A}">
                    <a16:rowId xmlns:a16="http://schemas.microsoft.com/office/drawing/2014/main" val="10000"/>
                  </a:ext>
                </a:extLst>
              </a:tr>
              <a:tr h="141344">
                <a:tc>
                  <a:txBody>
                    <a:bodyPr/>
                    <a:lstStyle/>
                    <a:p>
                      <a:r>
                        <a:rPr lang="en-US" sz="500" dirty="0"/>
                        <a:t>Sciunit</a:t>
                      </a:r>
                    </a:p>
                  </a:txBody>
                  <a:tcPr marL="64294" marR="64294" marT="32147" marB="32147"/>
                </a:tc>
                <a:tc>
                  <a:txBody>
                    <a:bodyPr/>
                    <a:lstStyle/>
                    <a:p>
                      <a:r>
                        <a:rPr lang="en-US" sz="500" dirty="0"/>
                        <a:t>Mysciunit</a:t>
                      </a:r>
                    </a:p>
                  </a:txBody>
                  <a:tcPr marL="64294" marR="64294" marT="32147" marB="32147"/>
                </a:tc>
                <a:extLst>
                  <a:ext uri="{0D108BD9-81ED-4DB2-BD59-A6C34878D82A}">
                    <a16:rowId xmlns:a16="http://schemas.microsoft.com/office/drawing/2014/main" val="10001"/>
                  </a:ext>
                </a:extLst>
              </a:tr>
              <a:tr h="141344">
                <a:tc>
                  <a:txBody>
                    <a:bodyPr/>
                    <a:lstStyle/>
                    <a:p>
                      <a:r>
                        <a:rPr lang="en-US" sz="500" dirty="0"/>
                        <a:t>Author</a:t>
                      </a:r>
                    </a:p>
                  </a:txBody>
                  <a:tcPr marL="64294" marR="64294" marT="32147" marB="32147"/>
                </a:tc>
                <a:tc>
                  <a:txBody>
                    <a:bodyPr/>
                    <a:lstStyle/>
                    <a:p>
                      <a:r>
                        <a:rPr lang="en-US" sz="500" dirty="0"/>
                        <a:t>Tanu Malik</a:t>
                      </a:r>
                    </a:p>
                  </a:txBody>
                  <a:tcPr marL="64294" marR="64294" marT="32147" marB="32147"/>
                </a:tc>
                <a:extLst>
                  <a:ext uri="{0D108BD9-81ED-4DB2-BD59-A6C34878D82A}">
                    <a16:rowId xmlns:a16="http://schemas.microsoft.com/office/drawing/2014/main" val="10002"/>
                  </a:ext>
                </a:extLst>
              </a:tr>
              <a:tr h="141344">
                <a:tc>
                  <a:txBody>
                    <a:bodyPr/>
                    <a:lstStyle/>
                    <a:p>
                      <a:r>
                        <a:rPr lang="en-US" sz="500" dirty="0"/>
                        <a:t>…</a:t>
                      </a:r>
                    </a:p>
                  </a:txBody>
                  <a:tcPr marL="64294" marR="64294" marT="32147" marB="32147"/>
                </a:tc>
                <a:tc>
                  <a:txBody>
                    <a:bodyPr/>
                    <a:lstStyle/>
                    <a:p>
                      <a:r>
                        <a:rPr lang="en-US" sz="500" dirty="0"/>
                        <a:t>…</a:t>
                      </a:r>
                    </a:p>
                  </a:txBody>
                  <a:tcPr marL="64294" marR="64294" marT="32147" marB="32147"/>
                </a:tc>
                <a:extLst>
                  <a:ext uri="{0D108BD9-81ED-4DB2-BD59-A6C34878D82A}">
                    <a16:rowId xmlns:a16="http://schemas.microsoft.com/office/drawing/2014/main" val="10003"/>
                  </a:ext>
                </a:extLst>
              </a:tr>
            </a:tbl>
          </a:graphicData>
        </a:graphic>
      </p:graphicFrame>
      <p:sp>
        <p:nvSpPr>
          <p:cNvPr id="7" name="Rounded Rectangle 6"/>
          <p:cNvSpPr/>
          <p:nvPr/>
        </p:nvSpPr>
        <p:spPr>
          <a:xfrm rot="16200000">
            <a:off x="21786230" y="8213239"/>
            <a:ext cx="1208723"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a:solidFill>
                  <a:srgbClr val="000000"/>
                </a:solidFill>
                <a:sym typeface="Helvetica Light"/>
              </a:rPr>
              <a:t>Package</a:t>
            </a:r>
            <a:endParaRPr lang="en-US" sz="1687" dirty="0">
              <a:solidFill>
                <a:srgbClr val="000000"/>
              </a:solidFill>
              <a:sym typeface="Helvetica Light"/>
            </a:endParaRPr>
          </a:p>
        </p:txBody>
      </p:sp>
      <p:sp>
        <p:nvSpPr>
          <p:cNvPr id="8" name="Rounded Rectangle 7"/>
          <p:cNvSpPr/>
          <p:nvPr/>
        </p:nvSpPr>
        <p:spPr>
          <a:xfrm rot="16200000">
            <a:off x="21711302" y="6856640"/>
            <a:ext cx="1350169"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a:solidFill>
                  <a:srgbClr val="000000"/>
                </a:solidFill>
                <a:sym typeface="Helvetica Light"/>
              </a:rPr>
              <a:t>Annotations</a:t>
            </a:r>
            <a:endParaRPr lang="en-US" sz="1687" dirty="0">
              <a:solidFill>
                <a:srgbClr val="000000"/>
              </a:solidFill>
              <a:sym typeface="Helvetica Light"/>
            </a:endParaRPr>
          </a:p>
        </p:txBody>
      </p:sp>
      <p:sp>
        <p:nvSpPr>
          <p:cNvPr id="9" name="Rounded Rectangle 8"/>
          <p:cNvSpPr/>
          <p:nvPr/>
        </p:nvSpPr>
        <p:spPr>
          <a:xfrm rot="16200000">
            <a:off x="21686336" y="5384313"/>
            <a:ext cx="1401604"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dirty="0">
                <a:solidFill>
                  <a:srgbClr val="000000"/>
                </a:solidFill>
                <a:sym typeface="Helvetica Light"/>
              </a:rPr>
              <a:t>Provenance</a:t>
            </a:r>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artisticPlasticWrap/>
                    </a14:imgEffect>
                  </a14:imgLayer>
                </a14:imgProps>
              </a:ext>
            </a:extLst>
          </a:blip>
          <a:stretch>
            <a:fillRect/>
          </a:stretch>
        </p:blipFill>
        <p:spPr>
          <a:xfrm>
            <a:off x="22175391" y="4135534"/>
            <a:ext cx="606789" cy="365029"/>
          </a:xfrm>
          <a:prstGeom prst="rect">
            <a:avLst/>
          </a:prstGeom>
          <a:noFill/>
        </p:spPr>
      </p:pic>
      <p:sp>
        <p:nvSpPr>
          <p:cNvPr id="11" name="Text Box 194"/>
          <p:cNvSpPr txBox="1">
            <a:spLocks noChangeArrowheads="1"/>
          </p:cNvSpPr>
          <p:nvPr/>
        </p:nvSpPr>
        <p:spPr bwMode="auto">
          <a:xfrm>
            <a:off x="22764750" y="3854447"/>
            <a:ext cx="3106682" cy="1086492"/>
          </a:xfrm>
          <a:prstGeom prst="rect">
            <a:avLst/>
          </a:prstGeom>
          <a:solidFill>
            <a:schemeClr val="bg1">
              <a:lumMod val="95000"/>
            </a:schemeClr>
          </a:solidFill>
          <a:ln w="12700">
            <a:noFill/>
          </a:ln>
          <a:effectLst>
            <a:softEdge rad="139700"/>
          </a:effectLst>
        </p:spPr>
        <p:txBody>
          <a:bodyPr lIns="96424" tIns="96424" rIns="96424" bIns="96424">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defTabSz="410751"/>
            <a:r>
              <a:rPr lang="en-US" sz="1828" dirty="0"/>
              <a:t>Annotated, Versioned,</a:t>
            </a:r>
          </a:p>
          <a:p>
            <a:pPr defTabSz="410751"/>
            <a:r>
              <a:rPr lang="en-US" sz="1828" dirty="0"/>
              <a:t>Lineage-tracked, </a:t>
            </a:r>
          </a:p>
          <a:p>
            <a:pPr defTabSz="410751"/>
            <a:r>
              <a:rPr lang="en-US" sz="1828" dirty="0"/>
              <a:t>Runnable </a:t>
            </a:r>
            <a:r>
              <a:rPr lang="en-US" sz="1828" dirty="0">
                <a:sym typeface="Helvetica Light"/>
              </a:rPr>
              <a:t>P</a:t>
            </a:r>
            <a:r>
              <a:rPr lang="en-US" sz="1828" dirty="0">
                <a:solidFill>
                  <a:srgbClr val="000000"/>
                </a:solidFill>
                <a:sym typeface="Helvetica Light"/>
              </a:rPr>
              <a:t>ackage</a:t>
            </a:r>
          </a:p>
        </p:txBody>
      </p:sp>
      <p:pic>
        <p:nvPicPr>
          <p:cNvPr id="1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74428" y="4991020"/>
            <a:ext cx="2382806" cy="154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2010" y="7233047"/>
            <a:ext cx="2920271" cy="192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Table 13"/>
          <p:cNvGraphicFramePr>
            <a:graphicFrameLocks noGrp="1"/>
          </p:cNvGraphicFramePr>
          <p:nvPr>
            <p:extLst/>
          </p:nvPr>
        </p:nvGraphicFramePr>
        <p:xfrm>
          <a:off x="22979317" y="6590109"/>
          <a:ext cx="2780173" cy="565376"/>
        </p:xfrm>
        <a:graphic>
          <a:graphicData uri="http://schemas.openxmlformats.org/drawingml/2006/table">
            <a:tbl>
              <a:tblPr firstRow="1" bandRow="1">
                <a:tableStyleId>{B301B821-A1FF-4177-AEE7-76D212191A09}</a:tableStyleId>
              </a:tblPr>
              <a:tblGrid>
                <a:gridCol w="1346917">
                  <a:extLst>
                    <a:ext uri="{9D8B030D-6E8A-4147-A177-3AD203B41FA5}">
                      <a16:colId xmlns:a16="http://schemas.microsoft.com/office/drawing/2014/main" val="20000"/>
                    </a:ext>
                  </a:extLst>
                </a:gridCol>
                <a:gridCol w="1433256">
                  <a:extLst>
                    <a:ext uri="{9D8B030D-6E8A-4147-A177-3AD203B41FA5}">
                      <a16:colId xmlns:a16="http://schemas.microsoft.com/office/drawing/2014/main" val="20001"/>
                    </a:ext>
                  </a:extLst>
                </a:gridCol>
              </a:tblGrid>
              <a:tr h="141344">
                <a:tc gridSpan="2">
                  <a:txBody>
                    <a:bodyPr/>
                    <a:lstStyle/>
                    <a:p>
                      <a:r>
                        <a:rPr lang="en-US" sz="500" dirty="0"/>
                        <a:t>Annotations</a:t>
                      </a:r>
                    </a:p>
                  </a:txBody>
                  <a:tcPr marL="64294" marR="64294" marT="32147" marB="32147"/>
                </a:tc>
                <a:tc hMerge="1">
                  <a:txBody>
                    <a:bodyPr/>
                    <a:lstStyle/>
                    <a:p>
                      <a:endParaRPr lang="en-US" dirty="0"/>
                    </a:p>
                  </a:txBody>
                  <a:tcPr/>
                </a:tc>
                <a:extLst>
                  <a:ext uri="{0D108BD9-81ED-4DB2-BD59-A6C34878D82A}">
                    <a16:rowId xmlns:a16="http://schemas.microsoft.com/office/drawing/2014/main" val="10000"/>
                  </a:ext>
                </a:extLst>
              </a:tr>
              <a:tr h="141344">
                <a:tc>
                  <a:txBody>
                    <a:bodyPr/>
                    <a:lstStyle/>
                    <a:p>
                      <a:r>
                        <a:rPr lang="en-US" sz="500" dirty="0"/>
                        <a:t>Sciunit</a:t>
                      </a:r>
                    </a:p>
                  </a:txBody>
                  <a:tcPr marL="64294" marR="64294" marT="32147" marB="32147"/>
                </a:tc>
                <a:tc>
                  <a:txBody>
                    <a:bodyPr/>
                    <a:lstStyle/>
                    <a:p>
                      <a:r>
                        <a:rPr lang="en-US" sz="500" dirty="0"/>
                        <a:t>Mysciunit</a:t>
                      </a:r>
                    </a:p>
                  </a:txBody>
                  <a:tcPr marL="64294" marR="64294" marT="32147" marB="32147"/>
                </a:tc>
                <a:extLst>
                  <a:ext uri="{0D108BD9-81ED-4DB2-BD59-A6C34878D82A}">
                    <a16:rowId xmlns:a16="http://schemas.microsoft.com/office/drawing/2014/main" val="10001"/>
                  </a:ext>
                </a:extLst>
              </a:tr>
              <a:tr h="141344">
                <a:tc>
                  <a:txBody>
                    <a:bodyPr/>
                    <a:lstStyle/>
                    <a:p>
                      <a:r>
                        <a:rPr lang="en-US" sz="500" dirty="0"/>
                        <a:t>Author</a:t>
                      </a:r>
                    </a:p>
                  </a:txBody>
                  <a:tcPr marL="64294" marR="64294" marT="32147" marB="32147"/>
                </a:tc>
                <a:tc>
                  <a:txBody>
                    <a:bodyPr/>
                    <a:lstStyle/>
                    <a:p>
                      <a:r>
                        <a:rPr lang="en-US" sz="500" dirty="0"/>
                        <a:t>Tanu Malik</a:t>
                      </a:r>
                    </a:p>
                  </a:txBody>
                  <a:tcPr marL="64294" marR="64294" marT="32147" marB="32147"/>
                </a:tc>
                <a:extLst>
                  <a:ext uri="{0D108BD9-81ED-4DB2-BD59-A6C34878D82A}">
                    <a16:rowId xmlns:a16="http://schemas.microsoft.com/office/drawing/2014/main" val="10002"/>
                  </a:ext>
                </a:extLst>
              </a:tr>
              <a:tr h="141344">
                <a:tc>
                  <a:txBody>
                    <a:bodyPr/>
                    <a:lstStyle/>
                    <a:p>
                      <a:r>
                        <a:rPr lang="en-US" sz="500" dirty="0"/>
                        <a:t>…</a:t>
                      </a:r>
                    </a:p>
                  </a:txBody>
                  <a:tcPr marL="64294" marR="64294" marT="32147" marB="32147"/>
                </a:tc>
                <a:tc>
                  <a:txBody>
                    <a:bodyPr/>
                    <a:lstStyle/>
                    <a:p>
                      <a:r>
                        <a:rPr lang="en-US" sz="500" dirty="0"/>
                        <a:t>…</a:t>
                      </a:r>
                    </a:p>
                  </a:txBody>
                  <a:tcPr marL="64294" marR="64294" marT="32147" marB="32147"/>
                </a:tc>
                <a:extLst>
                  <a:ext uri="{0D108BD9-81ED-4DB2-BD59-A6C34878D82A}">
                    <a16:rowId xmlns:a16="http://schemas.microsoft.com/office/drawing/2014/main" val="10003"/>
                  </a:ext>
                </a:extLst>
              </a:tr>
            </a:tbl>
          </a:graphicData>
        </a:graphic>
      </p:graphicFrame>
      <p:sp>
        <p:nvSpPr>
          <p:cNvPr id="15" name="Rounded Rectangle 14"/>
          <p:cNvSpPr/>
          <p:nvPr/>
        </p:nvSpPr>
        <p:spPr>
          <a:xfrm rot="16200000">
            <a:off x="21893386" y="8320395"/>
            <a:ext cx="1208723"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a:solidFill>
                  <a:srgbClr val="000000"/>
                </a:solidFill>
                <a:sym typeface="Helvetica Light"/>
              </a:rPr>
              <a:t>Package</a:t>
            </a:r>
            <a:endParaRPr lang="en-US" sz="1687" dirty="0">
              <a:solidFill>
                <a:srgbClr val="000000"/>
              </a:solidFill>
              <a:sym typeface="Helvetica Light"/>
            </a:endParaRPr>
          </a:p>
        </p:txBody>
      </p:sp>
      <p:sp>
        <p:nvSpPr>
          <p:cNvPr id="16" name="Rounded Rectangle 15"/>
          <p:cNvSpPr/>
          <p:nvPr/>
        </p:nvSpPr>
        <p:spPr>
          <a:xfrm rot="16200000">
            <a:off x="21818459" y="6963796"/>
            <a:ext cx="1350169"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a:solidFill>
                  <a:srgbClr val="000000"/>
                </a:solidFill>
                <a:sym typeface="Helvetica Light"/>
              </a:rPr>
              <a:t>Annotations</a:t>
            </a:r>
            <a:endParaRPr lang="en-US" sz="1687" dirty="0">
              <a:solidFill>
                <a:srgbClr val="000000"/>
              </a:solidFill>
              <a:sym typeface="Helvetica Light"/>
            </a:endParaRPr>
          </a:p>
        </p:txBody>
      </p:sp>
      <p:sp>
        <p:nvSpPr>
          <p:cNvPr id="17" name="Rounded Rectangle 16"/>
          <p:cNvSpPr/>
          <p:nvPr/>
        </p:nvSpPr>
        <p:spPr>
          <a:xfrm rot="16200000">
            <a:off x="21793492" y="5491470"/>
            <a:ext cx="1401604"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dirty="0">
                <a:solidFill>
                  <a:srgbClr val="000000"/>
                </a:solidFill>
                <a:sym typeface="Helvetica Light"/>
              </a:rPr>
              <a:t>Provenance</a:t>
            </a:r>
          </a:p>
        </p:txBody>
      </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artisticPlasticWrap/>
                    </a14:imgEffect>
                  </a14:imgLayer>
                </a14:imgProps>
              </a:ext>
            </a:extLst>
          </a:blip>
          <a:stretch>
            <a:fillRect/>
          </a:stretch>
        </p:blipFill>
        <p:spPr>
          <a:xfrm>
            <a:off x="22282547" y="4242690"/>
            <a:ext cx="606789" cy="365029"/>
          </a:xfrm>
          <a:prstGeom prst="rect">
            <a:avLst/>
          </a:prstGeom>
          <a:noFill/>
        </p:spPr>
      </p:pic>
      <p:sp>
        <p:nvSpPr>
          <p:cNvPr id="19" name="Text Box 194"/>
          <p:cNvSpPr txBox="1">
            <a:spLocks noChangeArrowheads="1"/>
          </p:cNvSpPr>
          <p:nvPr/>
        </p:nvSpPr>
        <p:spPr bwMode="auto">
          <a:xfrm>
            <a:off x="22871906" y="3961603"/>
            <a:ext cx="3106682" cy="1086492"/>
          </a:xfrm>
          <a:prstGeom prst="rect">
            <a:avLst/>
          </a:prstGeom>
          <a:solidFill>
            <a:schemeClr val="bg1">
              <a:lumMod val="95000"/>
            </a:schemeClr>
          </a:solidFill>
          <a:ln w="12700">
            <a:noFill/>
          </a:ln>
          <a:effectLst>
            <a:softEdge rad="139700"/>
          </a:effectLst>
        </p:spPr>
        <p:txBody>
          <a:bodyPr lIns="96424" tIns="96424" rIns="96424" bIns="96424">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defTabSz="410751"/>
            <a:r>
              <a:rPr lang="en-US" sz="1828" dirty="0"/>
              <a:t>Annotated, Versioned,</a:t>
            </a:r>
          </a:p>
          <a:p>
            <a:pPr defTabSz="410751"/>
            <a:r>
              <a:rPr lang="en-US" sz="1828" dirty="0"/>
              <a:t>Lineage-tracked, </a:t>
            </a:r>
          </a:p>
          <a:p>
            <a:pPr defTabSz="410751"/>
            <a:r>
              <a:rPr lang="en-US" sz="1828" dirty="0"/>
              <a:t>Runnable </a:t>
            </a:r>
            <a:r>
              <a:rPr lang="en-US" sz="1828" dirty="0">
                <a:sym typeface="Helvetica Light"/>
              </a:rPr>
              <a:t>P</a:t>
            </a:r>
            <a:r>
              <a:rPr lang="en-US" sz="1828" dirty="0">
                <a:solidFill>
                  <a:srgbClr val="000000"/>
                </a:solidFill>
                <a:sym typeface="Helvetica Light"/>
              </a:rPr>
              <a:t>ackage</a:t>
            </a:r>
          </a:p>
        </p:txBody>
      </p:sp>
      <p:pic>
        <p:nvPicPr>
          <p:cNvPr id="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81584" y="5098177"/>
            <a:ext cx="2382806" cy="154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9167" y="7340203"/>
            <a:ext cx="2920271" cy="192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Table 21"/>
          <p:cNvGraphicFramePr>
            <a:graphicFrameLocks noGrp="1"/>
          </p:cNvGraphicFramePr>
          <p:nvPr>
            <p:extLst/>
          </p:nvPr>
        </p:nvGraphicFramePr>
        <p:xfrm>
          <a:off x="23086473" y="6697266"/>
          <a:ext cx="2780173" cy="565376"/>
        </p:xfrm>
        <a:graphic>
          <a:graphicData uri="http://schemas.openxmlformats.org/drawingml/2006/table">
            <a:tbl>
              <a:tblPr firstRow="1" bandRow="1">
                <a:tableStyleId>{B301B821-A1FF-4177-AEE7-76D212191A09}</a:tableStyleId>
              </a:tblPr>
              <a:tblGrid>
                <a:gridCol w="1346917">
                  <a:extLst>
                    <a:ext uri="{9D8B030D-6E8A-4147-A177-3AD203B41FA5}">
                      <a16:colId xmlns:a16="http://schemas.microsoft.com/office/drawing/2014/main" val="20000"/>
                    </a:ext>
                  </a:extLst>
                </a:gridCol>
                <a:gridCol w="1433256">
                  <a:extLst>
                    <a:ext uri="{9D8B030D-6E8A-4147-A177-3AD203B41FA5}">
                      <a16:colId xmlns:a16="http://schemas.microsoft.com/office/drawing/2014/main" val="20001"/>
                    </a:ext>
                  </a:extLst>
                </a:gridCol>
              </a:tblGrid>
              <a:tr h="141344">
                <a:tc gridSpan="2">
                  <a:txBody>
                    <a:bodyPr/>
                    <a:lstStyle/>
                    <a:p>
                      <a:r>
                        <a:rPr lang="en-US" sz="500" dirty="0"/>
                        <a:t>Annotations</a:t>
                      </a:r>
                    </a:p>
                  </a:txBody>
                  <a:tcPr marL="64294" marR="64294" marT="32147" marB="32147"/>
                </a:tc>
                <a:tc hMerge="1">
                  <a:txBody>
                    <a:bodyPr/>
                    <a:lstStyle/>
                    <a:p>
                      <a:endParaRPr lang="en-US" dirty="0"/>
                    </a:p>
                  </a:txBody>
                  <a:tcPr/>
                </a:tc>
                <a:extLst>
                  <a:ext uri="{0D108BD9-81ED-4DB2-BD59-A6C34878D82A}">
                    <a16:rowId xmlns:a16="http://schemas.microsoft.com/office/drawing/2014/main" val="10000"/>
                  </a:ext>
                </a:extLst>
              </a:tr>
              <a:tr h="141344">
                <a:tc>
                  <a:txBody>
                    <a:bodyPr/>
                    <a:lstStyle/>
                    <a:p>
                      <a:r>
                        <a:rPr lang="en-US" sz="500" dirty="0"/>
                        <a:t>Sciunit</a:t>
                      </a:r>
                    </a:p>
                  </a:txBody>
                  <a:tcPr marL="64294" marR="64294" marT="32147" marB="32147"/>
                </a:tc>
                <a:tc>
                  <a:txBody>
                    <a:bodyPr/>
                    <a:lstStyle/>
                    <a:p>
                      <a:r>
                        <a:rPr lang="en-US" sz="500" dirty="0"/>
                        <a:t>Mysciunit</a:t>
                      </a:r>
                    </a:p>
                  </a:txBody>
                  <a:tcPr marL="64294" marR="64294" marT="32147" marB="32147"/>
                </a:tc>
                <a:extLst>
                  <a:ext uri="{0D108BD9-81ED-4DB2-BD59-A6C34878D82A}">
                    <a16:rowId xmlns:a16="http://schemas.microsoft.com/office/drawing/2014/main" val="10001"/>
                  </a:ext>
                </a:extLst>
              </a:tr>
              <a:tr h="141344">
                <a:tc>
                  <a:txBody>
                    <a:bodyPr/>
                    <a:lstStyle/>
                    <a:p>
                      <a:r>
                        <a:rPr lang="en-US" sz="500" dirty="0"/>
                        <a:t>Author</a:t>
                      </a:r>
                    </a:p>
                  </a:txBody>
                  <a:tcPr marL="64294" marR="64294" marT="32147" marB="32147"/>
                </a:tc>
                <a:tc>
                  <a:txBody>
                    <a:bodyPr/>
                    <a:lstStyle/>
                    <a:p>
                      <a:r>
                        <a:rPr lang="en-US" sz="500" dirty="0"/>
                        <a:t>Tanu Malik</a:t>
                      </a:r>
                    </a:p>
                  </a:txBody>
                  <a:tcPr marL="64294" marR="64294" marT="32147" marB="32147"/>
                </a:tc>
                <a:extLst>
                  <a:ext uri="{0D108BD9-81ED-4DB2-BD59-A6C34878D82A}">
                    <a16:rowId xmlns:a16="http://schemas.microsoft.com/office/drawing/2014/main" val="10002"/>
                  </a:ext>
                </a:extLst>
              </a:tr>
              <a:tr h="141344">
                <a:tc>
                  <a:txBody>
                    <a:bodyPr/>
                    <a:lstStyle/>
                    <a:p>
                      <a:r>
                        <a:rPr lang="en-US" sz="500" dirty="0"/>
                        <a:t>…</a:t>
                      </a:r>
                    </a:p>
                  </a:txBody>
                  <a:tcPr marL="64294" marR="64294" marT="32147" marB="32147"/>
                </a:tc>
                <a:tc>
                  <a:txBody>
                    <a:bodyPr/>
                    <a:lstStyle/>
                    <a:p>
                      <a:r>
                        <a:rPr lang="en-US" sz="500" dirty="0"/>
                        <a:t>…</a:t>
                      </a:r>
                    </a:p>
                  </a:txBody>
                  <a:tcPr marL="64294" marR="64294" marT="32147" marB="32147"/>
                </a:tc>
                <a:extLst>
                  <a:ext uri="{0D108BD9-81ED-4DB2-BD59-A6C34878D82A}">
                    <a16:rowId xmlns:a16="http://schemas.microsoft.com/office/drawing/2014/main" val="10003"/>
                  </a:ext>
                </a:extLst>
              </a:tr>
            </a:tbl>
          </a:graphicData>
        </a:graphic>
      </p:graphicFrame>
      <p:sp>
        <p:nvSpPr>
          <p:cNvPr id="23" name="Rounded Rectangle 22"/>
          <p:cNvSpPr/>
          <p:nvPr/>
        </p:nvSpPr>
        <p:spPr>
          <a:xfrm rot="16200000">
            <a:off x="22000543" y="8427551"/>
            <a:ext cx="1208723"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a:solidFill>
                  <a:srgbClr val="000000"/>
                </a:solidFill>
                <a:sym typeface="Helvetica Light"/>
              </a:rPr>
              <a:t>Package</a:t>
            </a:r>
            <a:endParaRPr lang="en-US" sz="1687" dirty="0">
              <a:solidFill>
                <a:srgbClr val="000000"/>
              </a:solidFill>
              <a:sym typeface="Helvetica Light"/>
            </a:endParaRPr>
          </a:p>
        </p:txBody>
      </p:sp>
      <p:sp>
        <p:nvSpPr>
          <p:cNvPr id="24" name="Rounded Rectangle 23"/>
          <p:cNvSpPr/>
          <p:nvPr/>
        </p:nvSpPr>
        <p:spPr>
          <a:xfrm rot="16200000">
            <a:off x="21925615" y="7070953"/>
            <a:ext cx="1350169"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a:solidFill>
                  <a:srgbClr val="000000"/>
                </a:solidFill>
                <a:sym typeface="Helvetica Light"/>
              </a:rPr>
              <a:t>Annotations</a:t>
            </a:r>
            <a:endParaRPr lang="en-US" sz="1687" dirty="0">
              <a:solidFill>
                <a:srgbClr val="000000"/>
              </a:solidFill>
              <a:sym typeface="Helvetica Light"/>
            </a:endParaRPr>
          </a:p>
        </p:txBody>
      </p:sp>
      <p:sp>
        <p:nvSpPr>
          <p:cNvPr id="25" name="Rounded Rectangle 24"/>
          <p:cNvSpPr/>
          <p:nvPr/>
        </p:nvSpPr>
        <p:spPr>
          <a:xfrm rot="16200000">
            <a:off x="21900649" y="5598626"/>
            <a:ext cx="1401604" cy="367052"/>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dirty="0">
                <a:solidFill>
                  <a:srgbClr val="000000"/>
                </a:solidFill>
                <a:sym typeface="Helvetica Light"/>
              </a:rPr>
              <a:t>Provenance</a:t>
            </a:r>
          </a:p>
        </p:txBody>
      </p:sp>
      <p:pic>
        <p:nvPicPr>
          <p:cNvPr id="26" name="Picture 25"/>
          <p:cNvPicPr>
            <a:picLocks noChangeAspect="1"/>
          </p:cNvPicPr>
          <p:nvPr/>
        </p:nvPicPr>
        <p:blipFill>
          <a:blip r:embed="rId4">
            <a:extLst>
              <a:ext uri="{BEBA8EAE-BF5A-486C-A8C5-ECC9F3942E4B}">
                <a14:imgProps xmlns:a14="http://schemas.microsoft.com/office/drawing/2010/main">
                  <a14:imgLayer r:embed="rId5">
                    <a14:imgEffect>
                      <a14:artisticPlasticWrap/>
                    </a14:imgEffect>
                  </a14:imgLayer>
                </a14:imgProps>
              </a:ext>
            </a:extLst>
          </a:blip>
          <a:stretch>
            <a:fillRect/>
          </a:stretch>
        </p:blipFill>
        <p:spPr>
          <a:xfrm>
            <a:off x="22389703" y="4349846"/>
            <a:ext cx="606789" cy="365029"/>
          </a:xfrm>
          <a:prstGeom prst="rect">
            <a:avLst/>
          </a:prstGeom>
          <a:noFill/>
        </p:spPr>
      </p:pic>
      <p:sp>
        <p:nvSpPr>
          <p:cNvPr id="27" name="Text Box 194"/>
          <p:cNvSpPr txBox="1">
            <a:spLocks noChangeArrowheads="1"/>
          </p:cNvSpPr>
          <p:nvPr/>
        </p:nvSpPr>
        <p:spPr bwMode="auto">
          <a:xfrm>
            <a:off x="22979063" y="4068759"/>
            <a:ext cx="3106682" cy="1086492"/>
          </a:xfrm>
          <a:prstGeom prst="rect">
            <a:avLst/>
          </a:prstGeom>
          <a:solidFill>
            <a:schemeClr val="bg1">
              <a:lumMod val="95000"/>
            </a:schemeClr>
          </a:solidFill>
          <a:ln w="12700">
            <a:noFill/>
          </a:ln>
          <a:effectLst>
            <a:softEdge rad="139700"/>
          </a:effectLst>
        </p:spPr>
        <p:txBody>
          <a:bodyPr lIns="96424" tIns="96424" rIns="96424" bIns="96424">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defTabSz="410751"/>
            <a:r>
              <a:rPr lang="en-US" sz="1828" dirty="0"/>
              <a:t>Annotated, Versioned,</a:t>
            </a:r>
          </a:p>
          <a:p>
            <a:pPr defTabSz="410751"/>
            <a:r>
              <a:rPr lang="en-US" sz="1828" dirty="0"/>
              <a:t>Lineage-tracked, </a:t>
            </a:r>
          </a:p>
          <a:p>
            <a:pPr defTabSz="410751"/>
            <a:r>
              <a:rPr lang="en-US" sz="1828" dirty="0"/>
              <a:t>Runnable </a:t>
            </a:r>
            <a:r>
              <a:rPr lang="en-US" sz="1828" dirty="0">
                <a:sym typeface="Helvetica Light"/>
              </a:rPr>
              <a:t>P</a:t>
            </a:r>
            <a:r>
              <a:rPr lang="en-US" sz="1828" dirty="0">
                <a:solidFill>
                  <a:srgbClr val="000000"/>
                </a:solidFill>
                <a:sym typeface="Helvetica Light"/>
              </a:rPr>
              <a:t>ackage</a:t>
            </a:r>
          </a:p>
        </p:txBody>
      </p:sp>
      <p:pic>
        <p:nvPicPr>
          <p:cNvPr id="28" name="Picture 27"/>
          <p:cNvPicPr>
            <a:picLocks noChangeAspect="1"/>
          </p:cNvPicPr>
          <p:nvPr/>
        </p:nvPicPr>
        <p:blipFill>
          <a:blip r:embed="rId6"/>
          <a:stretch>
            <a:fillRect/>
          </a:stretch>
        </p:blipFill>
        <p:spPr>
          <a:xfrm>
            <a:off x="4234160" y="1644150"/>
            <a:ext cx="3723680" cy="5197078"/>
          </a:xfrm>
          <a:prstGeom prst="rect">
            <a:avLst/>
          </a:prstGeom>
        </p:spPr>
      </p:pic>
      <p:pic>
        <p:nvPicPr>
          <p:cNvPr id="29" name="Picture 28">
            <a:extLst>
              <a:ext uri="{FF2B5EF4-FFF2-40B4-BE49-F238E27FC236}">
                <a16:creationId xmlns:a16="http://schemas.microsoft.com/office/drawing/2014/main" id="{A49084DC-6CED-D44A-954F-EEF9E859C80C}"/>
              </a:ext>
            </a:extLst>
          </p:cNvPr>
          <p:cNvPicPr>
            <a:picLocks noChangeAspect="1"/>
          </p:cNvPicPr>
          <p:nvPr/>
        </p:nvPicPr>
        <p:blipFill>
          <a:blip r:embed="rId7"/>
          <a:stretch>
            <a:fillRect/>
          </a:stretch>
        </p:blipFill>
        <p:spPr>
          <a:xfrm>
            <a:off x="10668000" y="5346615"/>
            <a:ext cx="1909546" cy="1511385"/>
          </a:xfrm>
          <a:prstGeom prst="rect">
            <a:avLst/>
          </a:prstGeom>
        </p:spPr>
      </p:pic>
      <p:pic>
        <p:nvPicPr>
          <p:cNvPr id="30" name="pasted-image.tiff">
            <a:extLst>
              <a:ext uri="{FF2B5EF4-FFF2-40B4-BE49-F238E27FC236}">
                <a16:creationId xmlns:a16="http://schemas.microsoft.com/office/drawing/2014/main" id="{8C0AAB49-B87A-8047-8700-710D731CC9DF}"/>
              </a:ext>
            </a:extLst>
          </p:cNvPr>
          <p:cNvPicPr>
            <a:picLocks noChangeAspect="1"/>
          </p:cNvPicPr>
          <p:nvPr/>
        </p:nvPicPr>
        <p:blipFill>
          <a:blip r:embed="rId8">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38263099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D280-9434-D149-8A88-41BACAC73302}"/>
              </a:ext>
            </a:extLst>
          </p:cNvPr>
          <p:cNvSpPr>
            <a:spLocks noGrp="1"/>
          </p:cNvSpPr>
          <p:nvPr>
            <p:ph type="title"/>
          </p:nvPr>
        </p:nvSpPr>
        <p:spPr/>
        <p:txBody>
          <a:bodyPr/>
          <a:lstStyle/>
          <a:p>
            <a:r>
              <a:rPr lang="en-US" dirty="0"/>
              <a:t>Sample Interaction</a:t>
            </a:r>
          </a:p>
        </p:txBody>
      </p:sp>
      <p:sp>
        <p:nvSpPr>
          <p:cNvPr id="3" name="Text Placeholder 2">
            <a:extLst>
              <a:ext uri="{FF2B5EF4-FFF2-40B4-BE49-F238E27FC236}">
                <a16:creationId xmlns:a16="http://schemas.microsoft.com/office/drawing/2014/main" id="{C2DDBBAA-5547-4249-830F-560A8ECFF7A7}"/>
              </a:ext>
            </a:extLst>
          </p:cNvPr>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10539155" cy="4586326"/>
          </a:xfrm>
          <a:prstGeom prst="rect">
            <a:avLst/>
          </a:prstGeom>
        </p:spPr>
      </p:pic>
      <p:sp>
        <p:nvSpPr>
          <p:cNvPr id="5" name="TextBox 4"/>
          <p:cNvSpPr txBox="1"/>
          <p:nvPr/>
        </p:nvSpPr>
        <p:spPr>
          <a:xfrm>
            <a:off x="2754352" y="6109791"/>
            <a:ext cx="1611275" cy="369332"/>
          </a:xfrm>
          <a:prstGeom prst="rect">
            <a:avLst/>
          </a:prstGeom>
          <a:solidFill>
            <a:schemeClr val="bg1"/>
          </a:solidFill>
        </p:spPr>
        <p:txBody>
          <a:bodyPr wrap="none" rtlCol="0">
            <a:spAutoFit/>
          </a:bodyPr>
          <a:lstStyle/>
          <a:p>
            <a:r>
              <a:rPr lang="en-US"/>
              <a:t>Host Computer</a:t>
            </a:r>
          </a:p>
        </p:txBody>
      </p:sp>
      <p:sp>
        <p:nvSpPr>
          <p:cNvPr id="6" name="TextBox 5"/>
          <p:cNvSpPr txBox="1"/>
          <p:nvPr/>
        </p:nvSpPr>
        <p:spPr>
          <a:xfrm>
            <a:off x="8069767" y="6076205"/>
            <a:ext cx="1761316" cy="369332"/>
          </a:xfrm>
          <a:prstGeom prst="rect">
            <a:avLst/>
          </a:prstGeom>
          <a:solidFill>
            <a:schemeClr val="bg1"/>
          </a:solidFill>
        </p:spPr>
        <p:txBody>
          <a:bodyPr wrap="none" rtlCol="0">
            <a:spAutoFit/>
          </a:bodyPr>
          <a:lstStyle/>
          <a:p>
            <a:r>
              <a:rPr lang="en-US" dirty="0"/>
              <a:t>Target Computer</a:t>
            </a:r>
          </a:p>
        </p:txBody>
      </p:sp>
      <p:pic>
        <p:nvPicPr>
          <p:cNvPr id="7" name="Picture 6">
            <a:extLst>
              <a:ext uri="{FF2B5EF4-FFF2-40B4-BE49-F238E27FC236}">
                <a16:creationId xmlns:a16="http://schemas.microsoft.com/office/drawing/2014/main" id="{A23B3718-0645-FC4E-93CE-E92A88F4A5E1}"/>
              </a:ext>
            </a:extLst>
          </p:cNvPr>
          <p:cNvPicPr>
            <a:picLocks noChangeAspect="1"/>
          </p:cNvPicPr>
          <p:nvPr/>
        </p:nvPicPr>
        <p:blipFill>
          <a:blip r:embed="rId4"/>
          <a:stretch>
            <a:fillRect/>
          </a:stretch>
        </p:blipFill>
        <p:spPr>
          <a:xfrm>
            <a:off x="10668000" y="5346615"/>
            <a:ext cx="1909546" cy="1511385"/>
          </a:xfrm>
          <a:prstGeom prst="rect">
            <a:avLst/>
          </a:prstGeom>
        </p:spPr>
      </p:pic>
      <p:pic>
        <p:nvPicPr>
          <p:cNvPr id="8" name="pasted-image.tiff">
            <a:extLst>
              <a:ext uri="{FF2B5EF4-FFF2-40B4-BE49-F238E27FC236}">
                <a16:creationId xmlns:a16="http://schemas.microsoft.com/office/drawing/2014/main" id="{8D4C0B93-E902-8C42-AE11-C344C997158C}"/>
              </a:ext>
            </a:extLst>
          </p:cNvPr>
          <p:cNvPicPr>
            <a:picLocks noChangeAspect="1"/>
          </p:cNvPicPr>
          <p:nvPr/>
        </p:nvPicPr>
        <p:blipFill>
          <a:blip r:embed="rId5">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9246993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7686-CDBE-5943-B838-20C7C20290BE}"/>
              </a:ext>
            </a:extLst>
          </p:cNvPr>
          <p:cNvSpPr>
            <a:spLocks noGrp="1"/>
          </p:cNvSpPr>
          <p:nvPr>
            <p:ph type="title"/>
          </p:nvPr>
        </p:nvSpPr>
        <p:spPr/>
        <p:txBody>
          <a:bodyPr/>
          <a:lstStyle/>
          <a:p>
            <a:r>
              <a:rPr lang="en-US" dirty="0" err="1"/>
              <a:t>Sciunit</a:t>
            </a:r>
            <a:r>
              <a:rPr lang="en-US" dirty="0"/>
              <a:t> Tool: Automatic Containerization</a:t>
            </a:r>
          </a:p>
        </p:txBody>
      </p:sp>
      <p:sp>
        <p:nvSpPr>
          <p:cNvPr id="3" name="Content Placeholder 2">
            <a:extLst>
              <a:ext uri="{FF2B5EF4-FFF2-40B4-BE49-F238E27FC236}">
                <a16:creationId xmlns:a16="http://schemas.microsoft.com/office/drawing/2014/main" id="{40BC14BA-5F91-1340-9E18-F7E9585BAA74}"/>
              </a:ext>
            </a:extLst>
          </p:cNvPr>
          <p:cNvSpPr>
            <a:spLocks noGrp="1"/>
          </p:cNvSpPr>
          <p:nvPr>
            <p:ph idx="1"/>
          </p:nvPr>
        </p:nvSpPr>
        <p:spPr/>
        <p:txBody>
          <a:bodyPr>
            <a:normAutofit lnSpcReduction="10000"/>
          </a:bodyPr>
          <a:lstStyle/>
          <a:p>
            <a:pPr indent="-514350">
              <a:buAutoNum type="arabicPeriod"/>
            </a:pPr>
            <a:r>
              <a:rPr lang="en-US" dirty="0"/>
              <a:t>Tools downloaded 500 times from website </a:t>
            </a:r>
          </a:p>
          <a:p>
            <a:pPr indent="-514350">
              <a:buAutoNum type="arabicPeriod"/>
            </a:pPr>
            <a:r>
              <a:rPr lang="en-US" dirty="0"/>
              <a:t>50 </a:t>
            </a:r>
            <a:r>
              <a:rPr lang="en-US" dirty="0" err="1"/>
              <a:t>sciunits</a:t>
            </a:r>
            <a:r>
              <a:rPr lang="en-US" dirty="0"/>
              <a:t> tracked on </a:t>
            </a:r>
            <a:r>
              <a:rPr lang="en-US" dirty="0" err="1"/>
              <a:t>Hydroshare</a:t>
            </a:r>
            <a:r>
              <a:rPr lang="en-US" dirty="0"/>
              <a:t> </a:t>
            </a:r>
          </a:p>
          <a:p>
            <a:pPr indent="-514350">
              <a:buAutoNum type="arabicPeriod"/>
            </a:pPr>
            <a:r>
              <a:rPr lang="en-US" dirty="0"/>
              <a:t>Featured at a HPDC workshop</a:t>
            </a:r>
          </a:p>
          <a:p>
            <a:pPr indent="-514350">
              <a:buAutoNum type="arabicPeriod"/>
            </a:pPr>
            <a:r>
              <a:rPr lang="en-US" dirty="0"/>
              <a:t>50 active users</a:t>
            </a:r>
          </a:p>
          <a:p>
            <a:pPr indent="-514350">
              <a:buAutoNum type="arabicPeriod"/>
            </a:pPr>
            <a:r>
              <a:rPr lang="en-US" dirty="0"/>
              <a:t>5 contributors to the project</a:t>
            </a:r>
          </a:p>
          <a:p>
            <a:pPr indent="-514350">
              <a:buAutoNum type="arabicPeriod"/>
            </a:pPr>
            <a:endParaRPr lang="en-US" dirty="0"/>
          </a:p>
          <a:p>
            <a:pPr marL="0" indent="0">
              <a:buNone/>
            </a:pPr>
            <a:r>
              <a:rPr lang="en-US" dirty="0"/>
              <a:t>Browse: </a:t>
            </a:r>
            <a:r>
              <a:rPr lang="en-US" dirty="0">
                <a:hlinkClick r:id="rId2"/>
              </a:rPr>
              <a:t>http://sciunit.run</a:t>
            </a:r>
            <a:endParaRPr lang="en-US" dirty="0"/>
          </a:p>
          <a:p>
            <a:pPr marL="0" indent="0">
              <a:buNone/>
            </a:pPr>
            <a:r>
              <a:rPr lang="en-US" dirty="0"/>
              <a:t>Contribute: </a:t>
            </a:r>
            <a:r>
              <a:rPr lang="en-US" dirty="0">
                <a:latin typeface="Calibri" pitchFamily="34" charset="0"/>
                <a:hlinkClick r:id="rId3"/>
              </a:rPr>
              <a:t>https://bitbucket.org/geotrust/sciunit-cli</a:t>
            </a:r>
            <a:endParaRPr lang="en-US" dirty="0">
              <a:latin typeface="Calibri" pitchFamily="34" charset="0"/>
            </a:endParaRPr>
          </a:p>
          <a:p>
            <a:pPr marL="0" indent="0">
              <a:buNone/>
            </a:pPr>
            <a:r>
              <a:rPr lang="en-US" dirty="0">
                <a:latin typeface="Calibri" pitchFamily="34" charset="0"/>
              </a:rPr>
              <a:t>Issues: </a:t>
            </a:r>
            <a:r>
              <a:rPr lang="en-US" dirty="0" err="1">
                <a:latin typeface="Calibri" pitchFamily="34" charset="0"/>
              </a:rPr>
              <a:t>pr@sciunit.run</a:t>
            </a:r>
            <a:endParaRPr lang="en-US" dirty="0">
              <a:latin typeface="Calibri" pitchFamily="34" charset="0"/>
            </a:endParaRPr>
          </a:p>
          <a:p>
            <a:pPr indent="-514350">
              <a:buAutoNum type="arabicPeriod"/>
            </a:pPr>
            <a:endParaRPr lang="en-US" dirty="0"/>
          </a:p>
          <a:p>
            <a:endParaRPr lang="en-US" dirty="0"/>
          </a:p>
        </p:txBody>
      </p:sp>
      <p:sp>
        <p:nvSpPr>
          <p:cNvPr id="4" name="Footer Placeholder 3">
            <a:extLst>
              <a:ext uri="{FF2B5EF4-FFF2-40B4-BE49-F238E27FC236}">
                <a16:creationId xmlns:a16="http://schemas.microsoft.com/office/drawing/2014/main" id="{0F9715EA-4D60-6249-B826-29ECB526B619}"/>
              </a:ext>
            </a:extLst>
          </p:cNvPr>
          <p:cNvSpPr>
            <a:spLocks noGrp="1"/>
          </p:cNvSpPr>
          <p:nvPr>
            <p:ph type="ftr" sz="quarter" idx="11"/>
          </p:nvPr>
        </p:nvSpPr>
        <p:spPr/>
        <p:txBody>
          <a:bodyPr/>
          <a:lstStyle/>
          <a:p>
            <a:r>
              <a:rPr lang="en-US"/>
              <a:t>Second SSI Workshop, Chicago, IL 2018</a:t>
            </a:r>
            <a:endParaRPr lang="en-US" dirty="0"/>
          </a:p>
        </p:txBody>
      </p:sp>
      <p:pic>
        <p:nvPicPr>
          <p:cNvPr id="5" name="Picture 4">
            <a:extLst>
              <a:ext uri="{FF2B5EF4-FFF2-40B4-BE49-F238E27FC236}">
                <a16:creationId xmlns:a16="http://schemas.microsoft.com/office/drawing/2014/main" id="{56DFA4CF-17E6-3F4B-896D-6E5EB24624FE}"/>
              </a:ext>
            </a:extLst>
          </p:cNvPr>
          <p:cNvPicPr>
            <a:picLocks noChangeAspect="1"/>
          </p:cNvPicPr>
          <p:nvPr/>
        </p:nvPicPr>
        <p:blipFill>
          <a:blip r:embed="rId4"/>
          <a:stretch>
            <a:fillRect/>
          </a:stretch>
        </p:blipFill>
        <p:spPr>
          <a:xfrm>
            <a:off x="10668000" y="5346615"/>
            <a:ext cx="1909546" cy="1511385"/>
          </a:xfrm>
          <a:prstGeom prst="rect">
            <a:avLst/>
          </a:prstGeom>
        </p:spPr>
      </p:pic>
      <p:pic>
        <p:nvPicPr>
          <p:cNvPr id="6" name="pasted-image.tiff">
            <a:extLst>
              <a:ext uri="{FF2B5EF4-FFF2-40B4-BE49-F238E27FC236}">
                <a16:creationId xmlns:a16="http://schemas.microsoft.com/office/drawing/2014/main" id="{9B74611C-2F95-9043-AE7C-81B8C53C257B}"/>
              </a:ext>
            </a:extLst>
          </p:cNvPr>
          <p:cNvPicPr>
            <a:picLocks noChangeAspect="1"/>
          </p:cNvPicPr>
          <p:nvPr/>
        </p:nvPicPr>
        <p:blipFill>
          <a:blip r:embed="rId5">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332123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2193727" y="80367"/>
            <a:ext cx="7804547" cy="1518047"/>
          </a:xfrm>
          <a:prstGeom prst="rect">
            <a:avLst/>
          </a:prstGeom>
        </p:spPr>
        <p:txBody>
          <a:bodyPr/>
          <a:lstStyle/>
          <a:p>
            <a:r>
              <a:rPr dirty="0"/>
              <a:t>GeoTrust </a:t>
            </a:r>
          </a:p>
        </p:txBody>
      </p:sp>
      <p:sp>
        <p:nvSpPr>
          <p:cNvPr id="2" name="Rounded Rectangle 1"/>
          <p:cNvSpPr/>
          <p:nvPr/>
        </p:nvSpPr>
        <p:spPr>
          <a:xfrm>
            <a:off x="1634704" y="1684425"/>
            <a:ext cx="8589807" cy="798545"/>
          </a:xfrm>
          <a:prstGeom prst="roundRect">
            <a:avLst/>
          </a:prstGeom>
          <a:solidFill>
            <a:srgbClr val="FFC000">
              <a:alpha val="50196"/>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a:solidFill>
                <a:srgbClr val="FFFFFF"/>
              </a:solidFill>
              <a:sym typeface="Helvetica Light"/>
            </a:endParaRPr>
          </a:p>
        </p:txBody>
      </p:sp>
      <p:sp>
        <p:nvSpPr>
          <p:cNvPr id="3" name="TextBox 2"/>
          <p:cNvSpPr txBox="1"/>
          <p:nvPr/>
        </p:nvSpPr>
        <p:spPr>
          <a:xfrm>
            <a:off x="2114882" y="1644249"/>
            <a:ext cx="5219379" cy="8464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hangingPunct="0"/>
            <a:r>
              <a:rPr lang="en-US" sz="2500" dirty="0">
                <a:solidFill>
                  <a:srgbClr val="000000"/>
                </a:solidFill>
                <a:latin typeface="Helvetica" charset="0"/>
                <a:ea typeface="Helvetica" charset="0"/>
                <a:cs typeface="Helvetica" charset="0"/>
                <a:sym typeface="Helvetica Light"/>
              </a:rPr>
              <a:t>3 year </a:t>
            </a:r>
            <a:r>
              <a:rPr lang="en-US" sz="2500" dirty="0" err="1">
                <a:solidFill>
                  <a:srgbClr val="000000"/>
                </a:solidFill>
                <a:latin typeface="Helvetica" charset="0"/>
                <a:ea typeface="Helvetica" charset="0"/>
                <a:cs typeface="Helvetica" charset="0"/>
                <a:sym typeface="Helvetica Light"/>
              </a:rPr>
              <a:t>EarthCube</a:t>
            </a:r>
            <a:r>
              <a:rPr lang="en-US" sz="2500" dirty="0">
                <a:solidFill>
                  <a:srgbClr val="000000"/>
                </a:solidFill>
                <a:latin typeface="Helvetica" charset="0"/>
                <a:ea typeface="Helvetica" charset="0"/>
                <a:cs typeface="Helvetica" charset="0"/>
                <a:sym typeface="Helvetica Light"/>
              </a:rPr>
              <a:t> </a:t>
            </a:r>
            <a:r>
              <a:rPr lang="en-US" sz="2500" dirty="0">
                <a:latin typeface="Helvetica" charset="0"/>
                <a:ea typeface="Helvetica" charset="0"/>
                <a:cs typeface="Helvetica" charset="0"/>
              </a:rPr>
              <a:t>C</a:t>
            </a:r>
            <a:r>
              <a:rPr lang="en-US" sz="2500" dirty="0">
                <a:solidFill>
                  <a:srgbClr val="000000"/>
                </a:solidFill>
                <a:latin typeface="Helvetica" charset="0"/>
                <a:ea typeface="Helvetica" charset="0"/>
                <a:cs typeface="Helvetica" charset="0"/>
                <a:sym typeface="Helvetica Light"/>
              </a:rPr>
              <a:t>apability project </a:t>
            </a:r>
          </a:p>
          <a:p>
            <a:pPr algn="l"/>
            <a:r>
              <a:rPr lang="en-US" sz="1266" dirty="0">
                <a:latin typeface="Helvetica" charset="0"/>
                <a:ea typeface="Helvetica" charset="0"/>
                <a:cs typeface="Helvetica" charset="0"/>
              </a:rPr>
              <a:t>Across 3 geoscience domains</a:t>
            </a:r>
          </a:p>
          <a:p>
            <a:pPr algn="l"/>
            <a:r>
              <a:rPr lang="en-US" sz="1266" dirty="0">
                <a:latin typeface="Helvetica" charset="0"/>
                <a:ea typeface="Helvetica" charset="0"/>
                <a:cs typeface="Helvetica" charset="0"/>
              </a:rPr>
              <a:t>Involves 3 early career scientists, 5 PhD students </a:t>
            </a:r>
          </a:p>
        </p:txBody>
      </p:sp>
      <p:sp>
        <p:nvSpPr>
          <p:cNvPr id="5" name="Rounded Rectangle 4"/>
          <p:cNvSpPr/>
          <p:nvPr/>
        </p:nvSpPr>
        <p:spPr>
          <a:xfrm>
            <a:off x="1773274" y="4548237"/>
            <a:ext cx="2009921" cy="367052"/>
          </a:xfrm>
          <a:prstGeom prst="roundRect">
            <a:avLst/>
          </a:prstGeom>
          <a:solidFill>
            <a:schemeClr val="bg1">
              <a:lumMod val="85000"/>
            </a:schemeClr>
          </a:solidFill>
          <a:ln w="12700" cap="flat">
            <a:noFill/>
            <a:miter lim="400000"/>
          </a:ln>
          <a:effectLst>
            <a:softEdge rad="3683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a:solidFill>
                <a:srgbClr val="FFFFFF"/>
              </a:solidFill>
              <a:sym typeface="Helvetica Light"/>
            </a:endParaRPr>
          </a:p>
        </p:txBody>
      </p:sp>
      <p:sp>
        <p:nvSpPr>
          <p:cNvPr id="8" name="Rounded Rectangle 7"/>
          <p:cNvSpPr/>
          <p:nvPr/>
        </p:nvSpPr>
        <p:spPr>
          <a:xfrm>
            <a:off x="5039253" y="4495631"/>
            <a:ext cx="2713102" cy="367052"/>
          </a:xfrm>
          <a:prstGeom prst="roundRect">
            <a:avLst/>
          </a:prstGeom>
          <a:solidFill>
            <a:schemeClr val="bg1">
              <a:lumMod val="85000"/>
            </a:schemeClr>
          </a:solidFill>
          <a:ln w="12700" cap="flat">
            <a:noFill/>
            <a:miter lim="400000"/>
          </a:ln>
          <a:effectLst>
            <a:softEdge rad="3683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a:solidFill>
                <a:srgbClr val="FFFFFF"/>
              </a:solidFill>
              <a:sym typeface="Helvetica Light"/>
            </a:endParaRPr>
          </a:p>
        </p:txBody>
      </p:sp>
      <p:sp>
        <p:nvSpPr>
          <p:cNvPr id="9" name="Rounded Rectangle 8"/>
          <p:cNvSpPr/>
          <p:nvPr/>
        </p:nvSpPr>
        <p:spPr>
          <a:xfrm>
            <a:off x="7926959" y="4508598"/>
            <a:ext cx="1010212" cy="367052"/>
          </a:xfrm>
          <a:prstGeom prst="roundRect">
            <a:avLst/>
          </a:prstGeom>
          <a:solidFill>
            <a:schemeClr val="bg1">
              <a:lumMod val="85000"/>
            </a:schemeClr>
          </a:solidFill>
          <a:ln w="12700" cap="flat">
            <a:noFill/>
            <a:miter lim="400000"/>
          </a:ln>
          <a:effectLst>
            <a:softEdge rad="3683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a:solidFill>
                <a:srgbClr val="FFFFFF"/>
              </a:solidFill>
              <a:sym typeface="Helvetica Light"/>
            </a:endParaRPr>
          </a:p>
        </p:txBody>
      </p:sp>
      <p:sp>
        <p:nvSpPr>
          <p:cNvPr id="10" name="Rounded Rectangle 9"/>
          <p:cNvSpPr/>
          <p:nvPr/>
        </p:nvSpPr>
        <p:spPr>
          <a:xfrm>
            <a:off x="9251549" y="4484826"/>
            <a:ext cx="1059264" cy="367052"/>
          </a:xfrm>
          <a:prstGeom prst="roundRect">
            <a:avLst/>
          </a:prstGeom>
          <a:solidFill>
            <a:schemeClr val="bg1">
              <a:lumMod val="85000"/>
            </a:schemeClr>
          </a:solidFill>
          <a:ln w="12700" cap="flat">
            <a:noFill/>
            <a:miter lim="400000"/>
          </a:ln>
          <a:effectLst>
            <a:softEdge rad="3683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a:solidFill>
                <a:srgbClr val="FFFFFF"/>
              </a:solidFill>
              <a:sym typeface="Helvetica Light"/>
            </a:endParaRPr>
          </a:p>
        </p:txBody>
      </p:sp>
      <p:pic>
        <p:nvPicPr>
          <p:cNvPr id="11" name="bakinm.png"/>
          <p:cNvPicPr>
            <a:picLocks noChangeAspect="1"/>
          </p:cNvPicPr>
          <p:nvPr/>
        </p:nvPicPr>
        <p:blipFill>
          <a:blip r:embed="rId2">
            <a:extLst/>
          </a:blip>
          <a:stretch>
            <a:fillRect/>
          </a:stretch>
        </p:blipFill>
        <p:spPr>
          <a:xfrm>
            <a:off x="6919447" y="5042889"/>
            <a:ext cx="595422" cy="566842"/>
          </a:xfrm>
          <a:prstGeom prst="rect">
            <a:avLst/>
          </a:prstGeom>
          <a:ln w="12700">
            <a:miter lim="400000"/>
          </a:ln>
        </p:spPr>
      </p:pic>
      <p:pic>
        <p:nvPicPr>
          <p:cNvPr id="12" name="pabitra_photo.jpg"/>
          <p:cNvPicPr>
            <a:picLocks noChangeAspect="1"/>
          </p:cNvPicPr>
          <p:nvPr/>
        </p:nvPicPr>
        <p:blipFill>
          <a:blip r:embed="rId3">
            <a:extLst/>
          </a:blip>
          <a:stretch>
            <a:fillRect/>
          </a:stretch>
        </p:blipFill>
        <p:spPr>
          <a:xfrm>
            <a:off x="5273129" y="4930401"/>
            <a:ext cx="678423" cy="680695"/>
          </a:xfrm>
          <a:prstGeom prst="rect">
            <a:avLst/>
          </a:prstGeom>
          <a:ln w="12700">
            <a:miter lim="400000"/>
          </a:ln>
        </p:spPr>
      </p:pic>
      <p:pic>
        <p:nvPicPr>
          <p:cNvPr id="13" name="Tian.jpg"/>
          <p:cNvPicPr>
            <a:picLocks noChangeAspect="1"/>
          </p:cNvPicPr>
          <p:nvPr/>
        </p:nvPicPr>
        <p:blipFill>
          <a:blip r:embed="rId4">
            <a:extLst/>
          </a:blip>
          <a:stretch>
            <a:fillRect/>
          </a:stretch>
        </p:blipFill>
        <p:spPr>
          <a:xfrm>
            <a:off x="6030396" y="5092325"/>
            <a:ext cx="758723" cy="518771"/>
          </a:xfrm>
          <a:prstGeom prst="rect">
            <a:avLst/>
          </a:prstGeom>
          <a:ln w="12700">
            <a:miter lim="400000"/>
          </a:ln>
        </p:spPr>
      </p:pic>
      <p:pic>
        <p:nvPicPr>
          <p:cNvPr id="14" name="DavidTarbotonHeadshot.jpg"/>
          <p:cNvPicPr>
            <a:picLocks noChangeAspect="1"/>
          </p:cNvPicPr>
          <p:nvPr/>
        </p:nvPicPr>
        <p:blipFill>
          <a:blip r:embed="rId5">
            <a:extLst/>
          </a:blip>
          <a:stretch>
            <a:fillRect/>
          </a:stretch>
        </p:blipFill>
        <p:spPr>
          <a:xfrm>
            <a:off x="5194500" y="3829718"/>
            <a:ext cx="875487" cy="750092"/>
          </a:xfrm>
          <a:prstGeom prst="rect">
            <a:avLst/>
          </a:prstGeom>
          <a:ln w="12700">
            <a:miter lim="400000"/>
          </a:ln>
        </p:spPr>
      </p:pic>
      <p:pic>
        <p:nvPicPr>
          <p:cNvPr id="15" name="pasted-image.png"/>
          <p:cNvPicPr>
            <a:picLocks noChangeAspect="1"/>
          </p:cNvPicPr>
          <p:nvPr/>
        </p:nvPicPr>
        <p:blipFill>
          <a:blip r:embed="rId6">
            <a:extLst/>
          </a:blip>
          <a:stretch>
            <a:fillRect/>
          </a:stretch>
        </p:blipFill>
        <p:spPr>
          <a:xfrm>
            <a:off x="6161740" y="3799314"/>
            <a:ext cx="708423" cy="1062634"/>
          </a:xfrm>
          <a:prstGeom prst="rect">
            <a:avLst/>
          </a:prstGeom>
          <a:ln w="12700">
            <a:miter lim="400000"/>
          </a:ln>
        </p:spPr>
      </p:pic>
      <p:pic>
        <p:nvPicPr>
          <p:cNvPr id="16" name="Choi.jpg"/>
          <p:cNvPicPr>
            <a:picLocks noChangeAspect="1"/>
          </p:cNvPicPr>
          <p:nvPr/>
        </p:nvPicPr>
        <p:blipFill>
          <a:blip r:embed="rId7">
            <a:extLst/>
          </a:blip>
          <a:stretch>
            <a:fillRect/>
          </a:stretch>
        </p:blipFill>
        <p:spPr>
          <a:xfrm>
            <a:off x="8065789" y="4159314"/>
            <a:ext cx="697525" cy="1066474"/>
          </a:xfrm>
          <a:prstGeom prst="rect">
            <a:avLst/>
          </a:prstGeom>
          <a:ln w="12700">
            <a:miter lim="400000"/>
          </a:ln>
        </p:spPr>
      </p:pic>
      <p:pic>
        <p:nvPicPr>
          <p:cNvPr id="6" name="Picture 5"/>
          <p:cNvPicPr>
            <a:picLocks noChangeAspect="1"/>
          </p:cNvPicPr>
          <p:nvPr/>
        </p:nvPicPr>
        <p:blipFill>
          <a:blip r:embed="rId8"/>
          <a:stretch>
            <a:fillRect/>
          </a:stretch>
        </p:blipFill>
        <p:spPr>
          <a:xfrm>
            <a:off x="9462754" y="4279705"/>
            <a:ext cx="559960" cy="841470"/>
          </a:xfrm>
          <a:prstGeom prst="rect">
            <a:avLst/>
          </a:prstGeom>
        </p:spPr>
      </p:pic>
      <p:pic>
        <p:nvPicPr>
          <p:cNvPr id="18" name="pasted-image.tiff"/>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66066" y="3710875"/>
            <a:ext cx="1303577" cy="925315"/>
          </a:xfrm>
          <a:prstGeom prst="rect">
            <a:avLst/>
          </a:prstGeom>
          <a:ln w="12700">
            <a:miter lim="400000"/>
          </a:ln>
        </p:spPr>
      </p:pic>
      <p:pic>
        <p:nvPicPr>
          <p:cNvPr id="19" name="pasted-image.tiff"/>
          <p:cNvPicPr>
            <a:picLocks noChangeAspect="1"/>
          </p:cNvPicPr>
          <p:nvPr/>
        </p:nvPicPr>
        <p:blipFill>
          <a:blip r:embed="rId10">
            <a:extLst/>
          </a:blip>
          <a:stretch>
            <a:fillRect/>
          </a:stretch>
        </p:blipFill>
        <p:spPr>
          <a:xfrm>
            <a:off x="2696365" y="4824674"/>
            <a:ext cx="652608" cy="652608"/>
          </a:xfrm>
          <a:prstGeom prst="rect">
            <a:avLst/>
          </a:prstGeom>
          <a:ln w="12700">
            <a:miter lim="400000"/>
          </a:ln>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7601" y="4824674"/>
            <a:ext cx="652608" cy="652608"/>
          </a:xfrm>
          <a:prstGeom prst="rect">
            <a:avLst/>
          </a:prstGeom>
        </p:spPr>
      </p:pic>
      <p:sp>
        <p:nvSpPr>
          <p:cNvPr id="21" name="Rounded Rectangle 20"/>
          <p:cNvSpPr/>
          <p:nvPr/>
        </p:nvSpPr>
        <p:spPr>
          <a:xfrm>
            <a:off x="3843146" y="4535814"/>
            <a:ext cx="1136155" cy="367052"/>
          </a:xfrm>
          <a:prstGeom prst="roundRect">
            <a:avLst/>
          </a:prstGeom>
          <a:solidFill>
            <a:schemeClr val="bg1">
              <a:lumMod val="85000"/>
            </a:schemeClr>
          </a:solidFill>
          <a:ln w="12700" cap="flat">
            <a:noFill/>
            <a:miter lim="400000"/>
          </a:ln>
          <a:effectLst>
            <a:softEdge rad="3683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a:solidFill>
                <a:srgbClr val="FFFFFF"/>
              </a:solidFill>
              <a:sym typeface="Helvetica Light"/>
            </a:endParaRPr>
          </a:p>
        </p:txBody>
      </p:sp>
      <p:pic>
        <p:nvPicPr>
          <p:cNvPr id="23" name="pasted-image.tiff"/>
          <p:cNvPicPr>
            <a:picLocks noChangeAspect="1"/>
          </p:cNvPicPr>
          <p:nvPr/>
        </p:nvPicPr>
        <p:blipFill>
          <a:blip r:embed="rId12">
            <a:extLst/>
          </a:blip>
          <a:stretch>
            <a:fillRect/>
          </a:stretch>
        </p:blipFill>
        <p:spPr>
          <a:xfrm>
            <a:off x="4035321" y="3762040"/>
            <a:ext cx="666339" cy="734841"/>
          </a:xfrm>
          <a:prstGeom prst="rect">
            <a:avLst/>
          </a:prstGeom>
          <a:ln w="12700">
            <a:miter lim="400000"/>
          </a:ln>
        </p:spPr>
      </p:pic>
      <p:pic>
        <p:nvPicPr>
          <p:cNvPr id="7" name="Picture 6"/>
          <p:cNvPicPr>
            <a:picLocks noChangeAspect="1"/>
          </p:cNvPicPr>
          <p:nvPr/>
        </p:nvPicPr>
        <p:blipFill>
          <a:blip r:embed="rId13"/>
          <a:stretch>
            <a:fillRect/>
          </a:stretch>
        </p:blipFill>
        <p:spPr>
          <a:xfrm>
            <a:off x="4069727" y="4761903"/>
            <a:ext cx="612094" cy="718545"/>
          </a:xfrm>
          <a:prstGeom prst="rect">
            <a:avLst/>
          </a:prstGeom>
        </p:spPr>
      </p:pic>
      <p:pic>
        <p:nvPicPr>
          <p:cNvPr id="25" name="pasted-image.tiff"/>
          <p:cNvPicPr>
            <a:picLocks noChangeAspect="1"/>
          </p:cNvPicPr>
          <p:nvPr/>
        </p:nvPicPr>
        <p:blipFill>
          <a:blip r:embed="rId14">
            <a:extLst/>
          </a:blip>
          <a:stretch>
            <a:fillRect/>
          </a:stretch>
        </p:blipFill>
        <p:spPr>
          <a:xfrm>
            <a:off x="2523250" y="5742958"/>
            <a:ext cx="385331" cy="405611"/>
          </a:xfrm>
          <a:prstGeom prst="rect">
            <a:avLst/>
          </a:prstGeom>
          <a:ln w="12700">
            <a:miter lim="400000"/>
          </a:ln>
        </p:spPr>
      </p:pic>
      <p:pic>
        <p:nvPicPr>
          <p:cNvPr id="26" name="search?q=University+of+Chicago+logo&amp;client=safari&amp;rls=en&amp;tbm=isch&amp;imgil=wDAv8dZfbnlW5M%253A%253BT2_ExyVjgz4s9M%253Bhttp%25253A%25252F%25252Fen.wikipedia.tiff"/>
          <p:cNvPicPr>
            <a:picLocks noChangeAspect="1"/>
          </p:cNvPicPr>
          <p:nvPr/>
        </p:nvPicPr>
        <p:blipFill>
          <a:blip r:embed="rId15">
            <a:extLst/>
          </a:blip>
          <a:stretch>
            <a:fillRect/>
          </a:stretch>
        </p:blipFill>
        <p:spPr>
          <a:xfrm>
            <a:off x="4131821" y="5745470"/>
            <a:ext cx="469344" cy="469344"/>
          </a:xfrm>
          <a:prstGeom prst="rect">
            <a:avLst/>
          </a:prstGeom>
          <a:ln w="12700">
            <a:miter lim="400000"/>
          </a:ln>
        </p:spPr>
      </p:pic>
      <p:pic>
        <p:nvPicPr>
          <p:cNvPr id="27" name="search?q=uva+logo&amp;client=safari&amp;rls=en&amp;biw=1404&amp;bih=764&amp;tbm=isch&amp;imgil=7w8qTluh8qRtRM%253A%253B4i798Kb9LLmUmM%253Bhttp%25253A%25252F%25252Fen.wikipedia.tiff"/>
          <p:cNvPicPr>
            <a:picLocks noChangeAspect="1"/>
          </p:cNvPicPr>
          <p:nvPr/>
        </p:nvPicPr>
        <p:blipFill>
          <a:blip r:embed="rId16">
            <a:extLst/>
          </a:blip>
          <a:stretch>
            <a:fillRect/>
          </a:stretch>
        </p:blipFill>
        <p:spPr>
          <a:xfrm>
            <a:off x="6142927" y="5747818"/>
            <a:ext cx="420007" cy="420007"/>
          </a:xfrm>
          <a:prstGeom prst="rect">
            <a:avLst/>
          </a:prstGeom>
          <a:ln w="12700">
            <a:miter lim="400000"/>
          </a:ln>
        </p:spPr>
      </p:pic>
      <p:pic>
        <p:nvPicPr>
          <p:cNvPr id="28" name="search?q=colorado+boulder+logo&amp;client=safari&amp;rls=en&amp;biw=1404&amp;bih=764&amp;tbm=isch&amp;imgil=nQvgfbteBJvDsM%253A%253BdCH43nME5Qgb8M%253Bhttp%25253A%25252F%25252Fwww.atomictango.tiff"/>
          <p:cNvPicPr>
            <a:picLocks noChangeAspect="1"/>
          </p:cNvPicPr>
          <p:nvPr/>
        </p:nvPicPr>
        <p:blipFill>
          <a:blip r:embed="rId17">
            <a:extLst/>
          </a:blip>
          <a:stretch>
            <a:fillRect/>
          </a:stretch>
        </p:blipFill>
        <p:spPr>
          <a:xfrm>
            <a:off x="6919448" y="5748267"/>
            <a:ext cx="420007" cy="420007"/>
          </a:xfrm>
          <a:prstGeom prst="rect">
            <a:avLst/>
          </a:prstGeom>
          <a:ln w="12700">
            <a:miter lim="400000"/>
          </a:ln>
        </p:spPr>
      </p:pic>
      <p:pic>
        <p:nvPicPr>
          <p:cNvPr id="29" name="pasted-image.tiff"/>
          <p:cNvPicPr>
            <a:picLocks noChangeAspect="1"/>
          </p:cNvPicPr>
          <p:nvPr/>
        </p:nvPicPr>
        <p:blipFill>
          <a:blip r:embed="rId18">
            <a:extLst/>
          </a:blip>
          <a:stretch>
            <a:fillRect/>
          </a:stretch>
        </p:blipFill>
        <p:spPr>
          <a:xfrm>
            <a:off x="5524558" y="5747817"/>
            <a:ext cx="405050" cy="405051"/>
          </a:xfrm>
          <a:prstGeom prst="rect">
            <a:avLst/>
          </a:prstGeom>
          <a:ln w="12700">
            <a:miter lim="400000"/>
          </a:ln>
        </p:spPr>
      </p:pic>
      <p:pic>
        <p:nvPicPr>
          <p:cNvPr id="30" name="pasted-image.tiff"/>
          <p:cNvPicPr>
            <a:picLocks noChangeAspect="1"/>
          </p:cNvPicPr>
          <p:nvPr/>
        </p:nvPicPr>
        <p:blipFill>
          <a:blip r:embed="rId19">
            <a:extLst/>
          </a:blip>
          <a:stretch>
            <a:fillRect/>
          </a:stretch>
        </p:blipFill>
        <p:spPr>
          <a:xfrm>
            <a:off x="8432066" y="5747818"/>
            <a:ext cx="342877" cy="495062"/>
          </a:xfrm>
          <a:prstGeom prst="rect">
            <a:avLst/>
          </a:prstGeom>
          <a:ln w="12700">
            <a:miter lim="400000"/>
          </a:ln>
        </p:spPr>
      </p:pic>
      <p:pic>
        <p:nvPicPr>
          <p:cNvPr id="31" name="pasted-image.tiff"/>
          <p:cNvPicPr>
            <a:picLocks noChangeAspect="1"/>
          </p:cNvPicPr>
          <p:nvPr/>
        </p:nvPicPr>
        <p:blipFill>
          <a:blip r:embed="rId20">
            <a:extLst/>
          </a:blip>
          <a:stretch>
            <a:fillRect/>
          </a:stretch>
        </p:blipFill>
        <p:spPr>
          <a:xfrm>
            <a:off x="9502635" y="5747818"/>
            <a:ext cx="420007" cy="420006"/>
          </a:xfrm>
          <a:prstGeom prst="rect">
            <a:avLst/>
          </a:prstGeom>
          <a:ln w="12700">
            <a:miter lim="400000"/>
          </a:ln>
        </p:spPr>
      </p:pic>
      <p:sp>
        <p:nvSpPr>
          <p:cNvPr id="17" name="TextBox 16"/>
          <p:cNvSpPr txBox="1"/>
          <p:nvPr/>
        </p:nvSpPr>
        <p:spPr>
          <a:xfrm>
            <a:off x="5612919" y="3206536"/>
            <a:ext cx="147476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31" dirty="0">
                <a:solidFill>
                  <a:srgbClr val="000000"/>
                </a:solidFill>
                <a:latin typeface="Times New Roman" charset="0"/>
                <a:ea typeface="Times New Roman" charset="0"/>
                <a:cs typeface="Times New Roman" charset="0"/>
                <a:sym typeface="Helvetica Light"/>
              </a:rPr>
              <a:t>Hydrology</a:t>
            </a:r>
          </a:p>
        </p:txBody>
      </p:sp>
      <p:sp>
        <p:nvSpPr>
          <p:cNvPr id="33" name="TextBox 32"/>
          <p:cNvSpPr txBox="1"/>
          <p:nvPr/>
        </p:nvSpPr>
        <p:spPr>
          <a:xfrm>
            <a:off x="7644308" y="3230770"/>
            <a:ext cx="1540487"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31" dirty="0">
                <a:solidFill>
                  <a:srgbClr val="000000"/>
                </a:solidFill>
                <a:latin typeface="Times New Roman" charset="0"/>
                <a:ea typeface="Times New Roman" charset="0"/>
                <a:cs typeface="Times New Roman" charset="0"/>
                <a:sym typeface="Helvetica Light"/>
              </a:rPr>
              <a:t>Solid Earth</a:t>
            </a:r>
          </a:p>
        </p:txBody>
      </p:sp>
      <p:sp>
        <p:nvSpPr>
          <p:cNvPr id="34" name="TextBox 33"/>
          <p:cNvSpPr txBox="1"/>
          <p:nvPr/>
        </p:nvSpPr>
        <p:spPr>
          <a:xfrm>
            <a:off x="9411040" y="3240837"/>
            <a:ext cx="88325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400" dirty="0">
                <a:latin typeface="Times New Roman" charset="0"/>
                <a:ea typeface="Times New Roman" charset="0"/>
                <a:cs typeface="Times New Roman" charset="0"/>
              </a:rPr>
              <a:t>Space </a:t>
            </a:r>
          </a:p>
        </p:txBody>
      </p:sp>
      <p:sp>
        <p:nvSpPr>
          <p:cNvPr id="35" name="TextBox 34"/>
          <p:cNvSpPr txBox="1"/>
          <p:nvPr/>
        </p:nvSpPr>
        <p:spPr>
          <a:xfrm>
            <a:off x="2197332" y="3218425"/>
            <a:ext cx="2625720"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31" dirty="0" err="1">
                <a:solidFill>
                  <a:srgbClr val="000000"/>
                </a:solidFill>
                <a:latin typeface="Times New Roman" charset="0"/>
                <a:ea typeface="Times New Roman" charset="0"/>
                <a:cs typeface="Times New Roman" charset="0"/>
                <a:sym typeface="Helvetica Light"/>
              </a:rPr>
              <a:t>CyberInfrastructure</a:t>
            </a:r>
            <a:endParaRPr lang="en-US" sz="2531" dirty="0">
              <a:solidFill>
                <a:srgbClr val="000000"/>
              </a:solidFill>
              <a:latin typeface="Times New Roman" charset="0"/>
              <a:ea typeface="Times New Roman" charset="0"/>
              <a:cs typeface="Times New Roman" charset="0"/>
              <a:sym typeface="Helvetica Light"/>
            </a:endParaRPr>
          </a:p>
        </p:txBody>
      </p:sp>
      <p:pic>
        <p:nvPicPr>
          <p:cNvPr id="36" name="pasted-image.tiff"/>
          <p:cNvPicPr>
            <a:picLocks noChangeAspect="1"/>
          </p:cNvPicPr>
          <p:nvPr/>
        </p:nvPicPr>
        <p:blipFill>
          <a:blip r:embed="rId21">
            <a:extLst/>
          </a:blip>
          <a:stretch>
            <a:fillRect/>
          </a:stretch>
        </p:blipFill>
        <p:spPr>
          <a:xfrm>
            <a:off x="7017001" y="3798575"/>
            <a:ext cx="497868" cy="746802"/>
          </a:xfrm>
          <a:prstGeom prst="rect">
            <a:avLst/>
          </a:prstGeom>
          <a:ln w="12700">
            <a:miter lim="400000"/>
          </a:ln>
        </p:spPr>
      </p:pic>
      <p:pic>
        <p:nvPicPr>
          <p:cNvPr id="37" name="Picture 36">
            <a:extLst>
              <a:ext uri="{FF2B5EF4-FFF2-40B4-BE49-F238E27FC236}">
                <a16:creationId xmlns:a16="http://schemas.microsoft.com/office/drawing/2014/main" id="{D5D00330-EAC2-CA48-91D3-1B2CFDC5C714}"/>
              </a:ext>
            </a:extLst>
          </p:cNvPr>
          <p:cNvPicPr>
            <a:picLocks noChangeAspect="1"/>
          </p:cNvPicPr>
          <p:nvPr/>
        </p:nvPicPr>
        <p:blipFill>
          <a:blip r:embed="rId22"/>
          <a:stretch>
            <a:fillRect/>
          </a:stretch>
        </p:blipFill>
        <p:spPr>
          <a:xfrm>
            <a:off x="10668000" y="5346615"/>
            <a:ext cx="1909546" cy="1511385"/>
          </a:xfrm>
          <a:prstGeom prst="rect">
            <a:avLst/>
          </a:prstGeom>
        </p:spPr>
      </p:pic>
      <p:pic>
        <p:nvPicPr>
          <p:cNvPr id="38" name="pasted-image.tiff">
            <a:extLst>
              <a:ext uri="{FF2B5EF4-FFF2-40B4-BE49-F238E27FC236}">
                <a16:creationId xmlns:a16="http://schemas.microsoft.com/office/drawing/2014/main" id="{9397D56B-97B3-F44C-A002-4352F9D2F6A4}"/>
              </a:ext>
            </a:extLst>
          </p:cNvPr>
          <p:cNvPicPr>
            <a:picLocks noChangeAspect="1"/>
          </p:cNvPicPr>
          <p:nvPr/>
        </p:nvPicPr>
        <p:blipFill>
          <a:blip r:embed="rId14">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234976246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20C8-0C8D-E14E-9970-FB2377BBAB5A}"/>
              </a:ext>
            </a:extLst>
          </p:cNvPr>
          <p:cNvSpPr>
            <a:spLocks noGrp="1"/>
          </p:cNvSpPr>
          <p:nvPr>
            <p:ph type="title"/>
          </p:nvPr>
        </p:nvSpPr>
        <p:spPr/>
        <p:txBody>
          <a:bodyPr/>
          <a:lstStyle/>
          <a:p>
            <a:r>
              <a:rPr lang="en-US" dirty="0"/>
              <a:t>Current Work</a:t>
            </a:r>
          </a:p>
        </p:txBody>
      </p:sp>
      <p:sp>
        <p:nvSpPr>
          <p:cNvPr id="3" name="Text Placeholder 2">
            <a:extLst>
              <a:ext uri="{FF2B5EF4-FFF2-40B4-BE49-F238E27FC236}">
                <a16:creationId xmlns:a16="http://schemas.microsoft.com/office/drawing/2014/main" id="{0ACA72F5-1ACB-AC48-BC0B-88D53AD11209}"/>
              </a:ext>
            </a:extLst>
          </p:cNvPr>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0" y="5562600"/>
            <a:ext cx="9193116" cy="5343781"/>
          </a:xfrm>
          <a:prstGeom prst="rect">
            <a:avLst/>
          </a:prstGeom>
        </p:spPr>
      </p:pic>
      <p:grpSp>
        <p:nvGrpSpPr>
          <p:cNvPr id="5" name="Shape 1182"/>
          <p:cNvGrpSpPr/>
          <p:nvPr/>
        </p:nvGrpSpPr>
        <p:grpSpPr>
          <a:xfrm>
            <a:off x="33532421" y="12069397"/>
            <a:ext cx="6964681" cy="5374566"/>
            <a:chOff x="5801675" y="720713"/>
            <a:chExt cx="2947125" cy="2503348"/>
          </a:xfrm>
        </p:grpSpPr>
        <p:pic>
          <p:nvPicPr>
            <p:cNvPr id="6" name="Shape 1183"/>
            <p:cNvPicPr preferRelativeResize="0"/>
            <p:nvPr/>
          </p:nvPicPr>
          <p:blipFill rotWithShape="1">
            <a:blip r:embed="rId3">
              <a:alphaModFix/>
            </a:blip>
            <a:srcRect/>
            <a:stretch/>
          </p:blipFill>
          <p:spPr>
            <a:xfrm>
              <a:off x="5901200" y="1530473"/>
              <a:ext cx="1067226" cy="1067226"/>
            </a:xfrm>
            <a:prstGeom prst="rect">
              <a:avLst/>
            </a:prstGeom>
            <a:noFill/>
            <a:ln w="9525" cap="flat" cmpd="sng">
              <a:solidFill>
                <a:schemeClr val="dk2"/>
              </a:solidFill>
              <a:prstDash val="solid"/>
              <a:round/>
              <a:headEnd type="none" w="sm" len="sm"/>
              <a:tailEnd type="none" w="sm" len="sm"/>
            </a:ln>
          </p:spPr>
        </p:pic>
        <p:pic>
          <p:nvPicPr>
            <p:cNvPr id="7" name="Shape 1184"/>
            <p:cNvPicPr preferRelativeResize="0"/>
            <p:nvPr/>
          </p:nvPicPr>
          <p:blipFill rotWithShape="1">
            <a:blip r:embed="rId3">
              <a:alphaModFix/>
            </a:blip>
            <a:srcRect/>
            <a:stretch/>
          </p:blipFill>
          <p:spPr>
            <a:xfrm>
              <a:off x="7638000" y="1469223"/>
              <a:ext cx="1067226" cy="1067226"/>
            </a:xfrm>
            <a:prstGeom prst="rect">
              <a:avLst/>
            </a:prstGeom>
            <a:noFill/>
            <a:ln w="9525" cap="flat" cmpd="sng">
              <a:solidFill>
                <a:schemeClr val="dk2"/>
              </a:solidFill>
              <a:prstDash val="solid"/>
              <a:round/>
              <a:headEnd type="none" w="sm" len="sm"/>
              <a:tailEnd type="none" w="sm" len="sm"/>
            </a:ln>
          </p:spPr>
        </p:pic>
        <p:pic>
          <p:nvPicPr>
            <p:cNvPr id="8" name="Shape 1185"/>
            <p:cNvPicPr preferRelativeResize="0"/>
            <p:nvPr/>
          </p:nvPicPr>
          <p:blipFill rotWithShape="1">
            <a:blip r:embed="rId3">
              <a:alphaModFix/>
            </a:blip>
            <a:srcRect/>
            <a:stretch/>
          </p:blipFill>
          <p:spPr>
            <a:xfrm>
              <a:off x="6856625" y="2156835"/>
              <a:ext cx="1067226" cy="1067226"/>
            </a:xfrm>
            <a:prstGeom prst="rect">
              <a:avLst/>
            </a:prstGeom>
            <a:noFill/>
            <a:ln w="9525" cap="flat" cmpd="sng">
              <a:solidFill>
                <a:schemeClr val="dk2"/>
              </a:solidFill>
              <a:prstDash val="solid"/>
              <a:round/>
              <a:headEnd type="none" w="sm" len="sm"/>
              <a:tailEnd type="none" w="sm" len="sm"/>
            </a:ln>
          </p:spPr>
        </p:pic>
        <p:pic>
          <p:nvPicPr>
            <p:cNvPr id="9" name="Shape 1186"/>
            <p:cNvPicPr preferRelativeResize="0"/>
            <p:nvPr/>
          </p:nvPicPr>
          <p:blipFill>
            <a:blip r:embed="rId4">
              <a:alphaModFix/>
            </a:blip>
            <a:stretch>
              <a:fillRect/>
            </a:stretch>
          </p:blipFill>
          <p:spPr>
            <a:xfrm>
              <a:off x="5801675" y="1578513"/>
              <a:ext cx="384800" cy="230875"/>
            </a:xfrm>
            <a:prstGeom prst="rect">
              <a:avLst/>
            </a:prstGeom>
            <a:noFill/>
            <a:ln w="9525" cap="flat" cmpd="sng">
              <a:solidFill>
                <a:schemeClr val="dk2"/>
              </a:solidFill>
              <a:prstDash val="solid"/>
              <a:round/>
              <a:headEnd type="none" w="sm" len="sm"/>
              <a:tailEnd type="none" w="sm" len="sm"/>
            </a:ln>
          </p:spPr>
        </p:pic>
        <p:pic>
          <p:nvPicPr>
            <p:cNvPr id="10" name="Shape 1187"/>
            <p:cNvPicPr preferRelativeResize="0"/>
            <p:nvPr/>
          </p:nvPicPr>
          <p:blipFill>
            <a:blip r:embed="rId4">
              <a:alphaModFix/>
            </a:blip>
            <a:stretch>
              <a:fillRect/>
            </a:stretch>
          </p:blipFill>
          <p:spPr>
            <a:xfrm>
              <a:off x="6242412" y="1706688"/>
              <a:ext cx="384800" cy="230875"/>
            </a:xfrm>
            <a:prstGeom prst="rect">
              <a:avLst/>
            </a:prstGeom>
            <a:noFill/>
            <a:ln w="9525" cap="flat" cmpd="sng">
              <a:solidFill>
                <a:schemeClr val="dk2"/>
              </a:solidFill>
              <a:prstDash val="solid"/>
              <a:round/>
              <a:headEnd type="none" w="sm" len="sm"/>
              <a:tailEnd type="none" w="sm" len="sm"/>
            </a:ln>
          </p:spPr>
        </p:pic>
        <p:pic>
          <p:nvPicPr>
            <p:cNvPr id="11" name="Shape 1188"/>
            <p:cNvPicPr preferRelativeResize="0"/>
            <p:nvPr/>
          </p:nvPicPr>
          <p:blipFill>
            <a:blip r:embed="rId4">
              <a:alphaModFix/>
            </a:blip>
            <a:stretch>
              <a:fillRect/>
            </a:stretch>
          </p:blipFill>
          <p:spPr>
            <a:xfrm>
              <a:off x="6642150" y="1578513"/>
              <a:ext cx="384800" cy="230875"/>
            </a:xfrm>
            <a:prstGeom prst="rect">
              <a:avLst/>
            </a:prstGeom>
            <a:noFill/>
            <a:ln w="9525" cap="flat" cmpd="sng">
              <a:solidFill>
                <a:schemeClr val="dk2"/>
              </a:solidFill>
              <a:prstDash val="solid"/>
              <a:round/>
              <a:headEnd type="none" w="sm" len="sm"/>
              <a:tailEnd type="none" w="sm" len="sm"/>
            </a:ln>
          </p:spPr>
        </p:pic>
        <p:pic>
          <p:nvPicPr>
            <p:cNvPr id="12" name="Shape 1189"/>
            <p:cNvPicPr preferRelativeResize="0"/>
            <p:nvPr/>
          </p:nvPicPr>
          <p:blipFill>
            <a:blip r:embed="rId4">
              <a:alphaModFix/>
            </a:blip>
            <a:stretch>
              <a:fillRect/>
            </a:stretch>
          </p:blipFill>
          <p:spPr>
            <a:xfrm>
              <a:off x="7197837" y="2305563"/>
              <a:ext cx="384800" cy="230875"/>
            </a:xfrm>
            <a:prstGeom prst="rect">
              <a:avLst/>
            </a:prstGeom>
            <a:noFill/>
            <a:ln w="9525" cap="flat" cmpd="sng">
              <a:solidFill>
                <a:schemeClr val="dk2"/>
              </a:solidFill>
              <a:prstDash val="solid"/>
              <a:round/>
              <a:headEnd type="none" w="sm" len="sm"/>
              <a:tailEnd type="none" w="sm" len="sm"/>
            </a:ln>
          </p:spPr>
        </p:pic>
        <p:pic>
          <p:nvPicPr>
            <p:cNvPr id="13" name="Shape 1190"/>
            <p:cNvPicPr preferRelativeResize="0"/>
            <p:nvPr/>
          </p:nvPicPr>
          <p:blipFill>
            <a:blip r:embed="rId4">
              <a:alphaModFix/>
            </a:blip>
            <a:stretch>
              <a:fillRect/>
            </a:stretch>
          </p:blipFill>
          <p:spPr>
            <a:xfrm>
              <a:off x="6757650" y="2271038"/>
              <a:ext cx="384800" cy="230875"/>
            </a:xfrm>
            <a:prstGeom prst="rect">
              <a:avLst/>
            </a:prstGeom>
            <a:noFill/>
            <a:ln w="9525" cap="flat" cmpd="sng">
              <a:solidFill>
                <a:schemeClr val="dk2"/>
              </a:solidFill>
              <a:prstDash val="solid"/>
              <a:round/>
              <a:headEnd type="none" w="sm" len="sm"/>
              <a:tailEnd type="none" w="sm" len="sm"/>
            </a:ln>
          </p:spPr>
        </p:pic>
        <p:pic>
          <p:nvPicPr>
            <p:cNvPr id="14" name="Shape 1191"/>
            <p:cNvPicPr preferRelativeResize="0"/>
            <p:nvPr/>
          </p:nvPicPr>
          <p:blipFill>
            <a:blip r:embed="rId4">
              <a:alphaModFix/>
            </a:blip>
            <a:stretch>
              <a:fillRect/>
            </a:stretch>
          </p:blipFill>
          <p:spPr>
            <a:xfrm>
              <a:off x="7638000" y="2209163"/>
              <a:ext cx="384800" cy="230875"/>
            </a:xfrm>
            <a:prstGeom prst="rect">
              <a:avLst/>
            </a:prstGeom>
            <a:noFill/>
            <a:ln w="9525" cap="flat" cmpd="sng">
              <a:solidFill>
                <a:schemeClr val="dk2"/>
              </a:solidFill>
              <a:prstDash val="solid"/>
              <a:round/>
              <a:headEnd type="none" w="sm" len="sm"/>
              <a:tailEnd type="none" w="sm" len="sm"/>
            </a:ln>
          </p:spPr>
        </p:pic>
        <p:pic>
          <p:nvPicPr>
            <p:cNvPr id="15" name="Shape 1192"/>
            <p:cNvPicPr preferRelativeResize="0"/>
            <p:nvPr/>
          </p:nvPicPr>
          <p:blipFill>
            <a:blip r:embed="rId4">
              <a:alphaModFix/>
            </a:blip>
            <a:stretch>
              <a:fillRect/>
            </a:stretch>
          </p:blipFill>
          <p:spPr>
            <a:xfrm>
              <a:off x="7529700" y="1578513"/>
              <a:ext cx="384800" cy="230875"/>
            </a:xfrm>
            <a:prstGeom prst="rect">
              <a:avLst/>
            </a:prstGeom>
            <a:noFill/>
            <a:ln w="9525" cap="flat" cmpd="sng">
              <a:solidFill>
                <a:schemeClr val="dk2"/>
              </a:solidFill>
              <a:prstDash val="solid"/>
              <a:round/>
              <a:headEnd type="none" w="sm" len="sm"/>
              <a:tailEnd type="none" w="sm" len="sm"/>
            </a:ln>
          </p:spPr>
        </p:pic>
        <p:pic>
          <p:nvPicPr>
            <p:cNvPr id="16" name="Shape 1193"/>
            <p:cNvPicPr preferRelativeResize="0"/>
            <p:nvPr/>
          </p:nvPicPr>
          <p:blipFill>
            <a:blip r:embed="rId4">
              <a:alphaModFix/>
            </a:blip>
            <a:stretch>
              <a:fillRect/>
            </a:stretch>
          </p:blipFill>
          <p:spPr>
            <a:xfrm>
              <a:off x="7979212" y="1706688"/>
              <a:ext cx="384800" cy="230875"/>
            </a:xfrm>
            <a:prstGeom prst="rect">
              <a:avLst/>
            </a:prstGeom>
            <a:noFill/>
            <a:ln w="9525" cap="flat" cmpd="sng">
              <a:solidFill>
                <a:schemeClr val="dk2"/>
              </a:solidFill>
              <a:prstDash val="solid"/>
              <a:round/>
              <a:headEnd type="none" w="sm" len="sm"/>
              <a:tailEnd type="none" w="sm" len="sm"/>
            </a:ln>
          </p:spPr>
        </p:pic>
        <p:pic>
          <p:nvPicPr>
            <p:cNvPr id="17" name="Shape 1194"/>
            <p:cNvPicPr preferRelativeResize="0"/>
            <p:nvPr/>
          </p:nvPicPr>
          <p:blipFill>
            <a:blip r:embed="rId4">
              <a:alphaModFix/>
            </a:blip>
            <a:stretch>
              <a:fillRect/>
            </a:stretch>
          </p:blipFill>
          <p:spPr>
            <a:xfrm>
              <a:off x="8364000" y="1530463"/>
              <a:ext cx="384800" cy="230875"/>
            </a:xfrm>
            <a:prstGeom prst="rect">
              <a:avLst/>
            </a:prstGeom>
            <a:noFill/>
            <a:ln w="9525" cap="flat" cmpd="sng">
              <a:solidFill>
                <a:schemeClr val="dk2"/>
              </a:solidFill>
              <a:prstDash val="solid"/>
              <a:round/>
              <a:headEnd type="none" w="sm" len="sm"/>
              <a:tailEnd type="none" w="sm" len="sm"/>
            </a:ln>
          </p:spPr>
        </p:pic>
        <p:pic>
          <p:nvPicPr>
            <p:cNvPr id="18" name="Shape 1195"/>
            <p:cNvPicPr preferRelativeResize="0"/>
            <p:nvPr/>
          </p:nvPicPr>
          <p:blipFill>
            <a:blip r:embed="rId4">
              <a:alphaModFix/>
            </a:blip>
            <a:stretch>
              <a:fillRect/>
            </a:stretch>
          </p:blipFill>
          <p:spPr>
            <a:xfrm>
              <a:off x="7026950" y="720713"/>
              <a:ext cx="384800" cy="230875"/>
            </a:xfrm>
            <a:prstGeom prst="rect">
              <a:avLst/>
            </a:prstGeom>
            <a:noFill/>
            <a:ln w="9525" cap="flat" cmpd="sng">
              <a:solidFill>
                <a:schemeClr val="dk2"/>
              </a:solidFill>
              <a:prstDash val="solid"/>
              <a:round/>
              <a:headEnd type="none" w="sm" len="sm"/>
              <a:tailEnd type="none" w="sm" len="sm"/>
            </a:ln>
          </p:spPr>
        </p:pic>
        <p:cxnSp>
          <p:nvCxnSpPr>
            <p:cNvPr id="19" name="Shape 1196"/>
            <p:cNvCxnSpPr/>
            <p:nvPr/>
          </p:nvCxnSpPr>
          <p:spPr>
            <a:xfrm flipH="1">
              <a:off x="5994150" y="951589"/>
              <a:ext cx="1225200" cy="627000"/>
            </a:xfrm>
            <a:prstGeom prst="straightConnector1">
              <a:avLst/>
            </a:prstGeom>
            <a:noFill/>
            <a:ln w="9525" cap="flat" cmpd="sng">
              <a:solidFill>
                <a:schemeClr val="dk2"/>
              </a:solidFill>
              <a:prstDash val="solid"/>
              <a:round/>
              <a:headEnd type="none" w="med" len="med"/>
              <a:tailEnd type="stealth" w="med" len="med"/>
            </a:ln>
          </p:spPr>
        </p:cxnSp>
        <p:cxnSp>
          <p:nvCxnSpPr>
            <p:cNvPr id="20" name="Shape 1197"/>
            <p:cNvCxnSpPr/>
            <p:nvPr/>
          </p:nvCxnSpPr>
          <p:spPr>
            <a:xfrm flipH="1">
              <a:off x="6434850" y="951589"/>
              <a:ext cx="784500" cy="755100"/>
            </a:xfrm>
            <a:prstGeom prst="straightConnector1">
              <a:avLst/>
            </a:prstGeom>
            <a:noFill/>
            <a:ln w="9525" cap="flat" cmpd="sng">
              <a:solidFill>
                <a:schemeClr val="dk2"/>
              </a:solidFill>
              <a:prstDash val="solid"/>
              <a:round/>
              <a:headEnd type="none" w="med" len="med"/>
              <a:tailEnd type="triangle" w="med" len="med"/>
            </a:ln>
          </p:spPr>
        </p:cxnSp>
        <p:cxnSp>
          <p:nvCxnSpPr>
            <p:cNvPr id="21" name="Shape 1198"/>
            <p:cNvCxnSpPr/>
            <p:nvPr/>
          </p:nvCxnSpPr>
          <p:spPr>
            <a:xfrm flipH="1">
              <a:off x="6834450" y="951589"/>
              <a:ext cx="384900" cy="627000"/>
            </a:xfrm>
            <a:prstGeom prst="straightConnector1">
              <a:avLst/>
            </a:prstGeom>
            <a:noFill/>
            <a:ln w="9525" cap="flat" cmpd="sng">
              <a:solidFill>
                <a:schemeClr val="dk2"/>
              </a:solidFill>
              <a:prstDash val="solid"/>
              <a:round/>
              <a:headEnd type="none" w="med" len="med"/>
              <a:tailEnd type="triangle" w="med" len="med"/>
            </a:ln>
          </p:spPr>
        </p:cxnSp>
        <p:cxnSp>
          <p:nvCxnSpPr>
            <p:cNvPr id="22" name="Shape 1199"/>
            <p:cNvCxnSpPr/>
            <p:nvPr/>
          </p:nvCxnSpPr>
          <p:spPr>
            <a:xfrm flipH="1">
              <a:off x="6950050" y="951638"/>
              <a:ext cx="269400" cy="1319400"/>
            </a:xfrm>
            <a:prstGeom prst="straightConnector1">
              <a:avLst/>
            </a:prstGeom>
            <a:noFill/>
            <a:ln w="9525" cap="flat" cmpd="sng">
              <a:solidFill>
                <a:schemeClr val="dk2"/>
              </a:solidFill>
              <a:prstDash val="solid"/>
              <a:round/>
              <a:headEnd type="none" w="med" len="med"/>
              <a:tailEnd type="triangle" w="med" len="med"/>
            </a:ln>
          </p:spPr>
        </p:cxnSp>
        <p:cxnSp>
          <p:nvCxnSpPr>
            <p:cNvPr id="23" name="Shape 1200"/>
            <p:cNvCxnSpPr/>
            <p:nvPr/>
          </p:nvCxnSpPr>
          <p:spPr>
            <a:xfrm>
              <a:off x="7219350" y="951589"/>
              <a:ext cx="171000" cy="1353900"/>
            </a:xfrm>
            <a:prstGeom prst="straightConnector1">
              <a:avLst/>
            </a:prstGeom>
            <a:noFill/>
            <a:ln w="9525" cap="flat" cmpd="sng">
              <a:solidFill>
                <a:schemeClr val="dk2"/>
              </a:solidFill>
              <a:prstDash val="solid"/>
              <a:round/>
              <a:headEnd type="none" w="med" len="med"/>
              <a:tailEnd type="triangle" w="med" len="med"/>
            </a:ln>
          </p:spPr>
        </p:cxnSp>
        <p:cxnSp>
          <p:nvCxnSpPr>
            <p:cNvPr id="24" name="Shape 1201"/>
            <p:cNvCxnSpPr/>
            <p:nvPr/>
          </p:nvCxnSpPr>
          <p:spPr>
            <a:xfrm>
              <a:off x="7219350" y="951589"/>
              <a:ext cx="611100" cy="1257600"/>
            </a:xfrm>
            <a:prstGeom prst="straightConnector1">
              <a:avLst/>
            </a:prstGeom>
            <a:noFill/>
            <a:ln w="9525" cap="flat" cmpd="sng">
              <a:solidFill>
                <a:schemeClr val="dk2"/>
              </a:solidFill>
              <a:prstDash val="solid"/>
              <a:round/>
              <a:headEnd type="none" w="med" len="med"/>
              <a:tailEnd type="triangle" w="med" len="med"/>
            </a:ln>
          </p:spPr>
        </p:cxnSp>
        <p:cxnSp>
          <p:nvCxnSpPr>
            <p:cNvPr id="25" name="Shape 1202"/>
            <p:cNvCxnSpPr/>
            <p:nvPr/>
          </p:nvCxnSpPr>
          <p:spPr>
            <a:xfrm>
              <a:off x="7219350" y="951589"/>
              <a:ext cx="502800" cy="627000"/>
            </a:xfrm>
            <a:prstGeom prst="straightConnector1">
              <a:avLst/>
            </a:prstGeom>
            <a:noFill/>
            <a:ln w="9525" cap="flat" cmpd="sng">
              <a:solidFill>
                <a:schemeClr val="dk2"/>
              </a:solidFill>
              <a:prstDash val="solid"/>
              <a:round/>
              <a:headEnd type="none" w="med" len="med"/>
              <a:tailEnd type="triangle" w="med" len="med"/>
            </a:ln>
          </p:spPr>
        </p:cxnSp>
        <p:cxnSp>
          <p:nvCxnSpPr>
            <p:cNvPr id="26" name="Shape 1203"/>
            <p:cNvCxnSpPr/>
            <p:nvPr/>
          </p:nvCxnSpPr>
          <p:spPr>
            <a:xfrm>
              <a:off x="7219350" y="951589"/>
              <a:ext cx="952200" cy="755100"/>
            </a:xfrm>
            <a:prstGeom prst="straightConnector1">
              <a:avLst/>
            </a:prstGeom>
            <a:noFill/>
            <a:ln w="9525" cap="flat" cmpd="sng">
              <a:solidFill>
                <a:schemeClr val="dk2"/>
              </a:solidFill>
              <a:prstDash val="solid"/>
              <a:round/>
              <a:headEnd type="none" w="med" len="med"/>
              <a:tailEnd type="triangle" w="med" len="med"/>
            </a:ln>
          </p:spPr>
        </p:cxnSp>
        <p:cxnSp>
          <p:nvCxnSpPr>
            <p:cNvPr id="27" name="Shape 1204"/>
            <p:cNvCxnSpPr/>
            <p:nvPr/>
          </p:nvCxnSpPr>
          <p:spPr>
            <a:xfrm>
              <a:off x="7219350" y="951589"/>
              <a:ext cx="1337100" cy="579000"/>
            </a:xfrm>
            <a:prstGeom prst="straightConnector1">
              <a:avLst/>
            </a:prstGeom>
            <a:noFill/>
            <a:ln w="9525" cap="flat" cmpd="sng">
              <a:solidFill>
                <a:schemeClr val="dk2"/>
              </a:solidFill>
              <a:prstDash val="solid"/>
              <a:round/>
              <a:headEnd type="none" w="med" len="med"/>
              <a:tailEnd type="triangle" w="med" len="med"/>
            </a:ln>
          </p:spPr>
        </p:cxnSp>
        <p:sp>
          <p:nvSpPr>
            <p:cNvPr id="28" name="Shape 1205"/>
            <p:cNvSpPr txBox="1"/>
            <p:nvPr/>
          </p:nvSpPr>
          <p:spPr>
            <a:xfrm rot="-1534175">
              <a:off x="6080536" y="1038135"/>
              <a:ext cx="841738" cy="319626"/>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1.0-1.2</a:t>
              </a:r>
              <a:endParaRPr sz="1000"/>
            </a:p>
          </p:txBody>
        </p:sp>
        <p:sp>
          <p:nvSpPr>
            <p:cNvPr id="29" name="Shape 1206"/>
            <p:cNvSpPr txBox="1"/>
            <p:nvPr/>
          </p:nvSpPr>
          <p:spPr>
            <a:xfrm rot="-2432888">
              <a:off x="6328361" y="1114327"/>
              <a:ext cx="841734" cy="31957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1.2-1.4</a:t>
              </a:r>
              <a:endParaRPr sz="1000"/>
            </a:p>
          </p:txBody>
        </p:sp>
        <p:sp>
          <p:nvSpPr>
            <p:cNvPr id="30" name="Shape 1207"/>
            <p:cNvSpPr txBox="1"/>
            <p:nvPr/>
          </p:nvSpPr>
          <p:spPr>
            <a:xfrm rot="1592807">
              <a:off x="7515671" y="944254"/>
              <a:ext cx="841745" cy="3195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2.4-2.6</a:t>
              </a:r>
              <a:endParaRPr sz="1000"/>
            </a:p>
          </p:txBody>
        </p:sp>
        <p:sp>
          <p:nvSpPr>
            <p:cNvPr id="31" name="Shape 1208"/>
            <p:cNvSpPr txBox="1"/>
            <p:nvPr/>
          </p:nvSpPr>
          <p:spPr>
            <a:xfrm rot="2375991">
              <a:off x="7504601" y="1192776"/>
              <a:ext cx="673965" cy="31151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2.2-2.4</a:t>
              </a:r>
              <a:endParaRPr sz="1000"/>
            </a:p>
          </p:txBody>
        </p:sp>
        <p:sp>
          <p:nvSpPr>
            <p:cNvPr id="32" name="Shape 1209"/>
            <p:cNvSpPr txBox="1"/>
            <p:nvPr/>
          </p:nvSpPr>
          <p:spPr>
            <a:xfrm rot="5035135">
              <a:off x="7089886" y="1631034"/>
              <a:ext cx="673993" cy="31135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1.8-2.0</a:t>
              </a:r>
              <a:endParaRPr sz="1000"/>
            </a:p>
          </p:txBody>
        </p:sp>
        <p:sp>
          <p:nvSpPr>
            <p:cNvPr id="33" name="Shape 1210"/>
            <p:cNvSpPr txBox="1"/>
            <p:nvPr/>
          </p:nvSpPr>
          <p:spPr>
            <a:xfrm rot="6337179">
              <a:off x="6795545" y="1666420"/>
              <a:ext cx="674094" cy="3114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1.6-1.8</a:t>
              </a:r>
              <a:endParaRPr sz="1000"/>
            </a:p>
          </p:txBody>
        </p:sp>
      </p:grpSp>
      <p:sp>
        <p:nvSpPr>
          <p:cNvPr id="34" name="Shape 1213"/>
          <p:cNvSpPr txBox="1"/>
          <p:nvPr/>
        </p:nvSpPr>
        <p:spPr>
          <a:xfrm>
            <a:off x="36272719" y="10936037"/>
            <a:ext cx="3088573" cy="528666"/>
          </a:xfrm>
          <a:prstGeom prst="rect">
            <a:avLst/>
          </a:prstGeom>
          <a:solidFill>
            <a:srgbClr val="F1C232"/>
          </a:solid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dirty="0" err="1">
                <a:solidFill>
                  <a:schemeClr val="dk1"/>
                </a:solidFill>
                <a:latin typeface="Source Sans Pro"/>
                <a:ea typeface="Source Sans Pro"/>
                <a:cs typeface="Source Sans Pro"/>
                <a:sym typeface="Source Sans Pro"/>
              </a:rPr>
              <a:t>sciunit</a:t>
            </a:r>
            <a:r>
              <a:rPr lang="en" sz="1800" dirty="0">
                <a:solidFill>
                  <a:schemeClr val="dk1"/>
                </a:solidFill>
                <a:latin typeface="Source Sans Pro"/>
                <a:ea typeface="Source Sans Pro"/>
                <a:cs typeface="Source Sans Pro"/>
                <a:sym typeface="Source Sans Pro"/>
              </a:rPr>
              <a:t> repeat </a:t>
            </a:r>
            <a:r>
              <a:rPr lang="en" sz="1800" dirty="0" err="1">
                <a:solidFill>
                  <a:schemeClr val="dk1"/>
                </a:solidFill>
                <a:latin typeface="Source Sans Pro"/>
                <a:ea typeface="Source Sans Pro"/>
                <a:cs typeface="Source Sans Pro"/>
                <a:sym typeface="Source Sans Pro"/>
              </a:rPr>
              <a:t>run_my_driver.in</a:t>
            </a:r>
            <a:r>
              <a:rPr lang="en" sz="1800" dirty="0">
                <a:solidFill>
                  <a:schemeClr val="dk1"/>
                </a:solidFill>
                <a:latin typeface="Source Sans Pro"/>
                <a:ea typeface="Source Sans Pro"/>
                <a:cs typeface="Source Sans Pro"/>
                <a:sym typeface="Source Sans Pro"/>
              </a:rPr>
              <a:t>​</a:t>
            </a:r>
            <a:endParaRPr sz="1800" dirty="0">
              <a:solidFill>
                <a:schemeClr val="dk1"/>
              </a:solidFill>
              <a:latin typeface="Source Sans Pro"/>
              <a:ea typeface="Source Sans Pro"/>
              <a:cs typeface="Source Sans Pro"/>
              <a:sym typeface="Source Sans Pro"/>
            </a:endParaRPr>
          </a:p>
          <a:p>
            <a:pPr marL="0" lvl="0" indent="0" rtl="0">
              <a:spcBef>
                <a:spcPts val="0"/>
              </a:spcBef>
              <a:spcAft>
                <a:spcPts val="0"/>
              </a:spcAft>
              <a:buNone/>
            </a:pPr>
            <a:endParaRPr sz="1000" dirty="0"/>
          </a:p>
        </p:txBody>
      </p:sp>
      <p:sp>
        <p:nvSpPr>
          <p:cNvPr id="35" name="Shape 1213"/>
          <p:cNvSpPr txBox="1"/>
          <p:nvPr/>
        </p:nvSpPr>
        <p:spPr>
          <a:xfrm>
            <a:off x="40018895" y="10908097"/>
            <a:ext cx="2344983" cy="2660278"/>
          </a:xfrm>
          <a:prstGeom prst="rect">
            <a:avLst/>
          </a:prstGeom>
          <a:solidFill>
            <a:srgbClr val="F1C232"/>
          </a:solidFill>
          <a:ln>
            <a:noFill/>
          </a:ln>
        </p:spPr>
        <p:txBody>
          <a:bodyPr spcFirstLastPara="1" wrap="square" lIns="91425" tIns="91425" rIns="91425" bIns="91425" anchor="t" anchorCtr="0">
            <a:noAutofit/>
          </a:bodyPr>
          <a:lstStyle/>
          <a:p>
            <a:pPr fontAlgn="base"/>
            <a:r>
              <a:rPr lang="en-US" sz="1800" dirty="0" err="1"/>
              <a:t>run_my_driver.in</a:t>
            </a:r>
            <a:r>
              <a:rPr lang="en-US" sz="1800" dirty="0"/>
              <a:t>​</a:t>
            </a:r>
          </a:p>
          <a:p>
            <a:pPr fontAlgn="base"/>
            <a:r>
              <a:rPr lang="en-US" sz="1800" dirty="0"/>
              <a:t>​</a:t>
            </a:r>
          </a:p>
          <a:p>
            <a:pPr fontAlgn="base"/>
            <a:r>
              <a:rPr lang="en-US" sz="1800" dirty="0"/>
              <a:t>interface​</a:t>
            </a:r>
            <a:br>
              <a:rPr lang="en-US" sz="1800" dirty="0"/>
            </a:br>
            <a:r>
              <a:rPr lang="en-US" sz="1800" dirty="0"/>
              <a:t>  </a:t>
            </a:r>
            <a:r>
              <a:rPr lang="en-US" sz="1800" dirty="0" err="1"/>
              <a:t>analysis_drivers</a:t>
            </a:r>
            <a:r>
              <a:rPr lang="en-US" sz="1800" dirty="0"/>
              <a:t> = e1​</a:t>
            </a:r>
          </a:p>
          <a:p>
            <a:pPr fontAlgn="base"/>
            <a:r>
              <a:rPr lang="en-US" sz="1800" dirty="0"/>
              <a:t>  fork​</a:t>
            </a:r>
            <a:br>
              <a:rPr lang="en-US" sz="1800" dirty="0"/>
            </a:br>
            <a:r>
              <a:rPr lang="en-US" sz="1800" dirty="0"/>
              <a:t>    </a:t>
            </a:r>
            <a:r>
              <a:rPr lang="en-US" sz="1800" dirty="0" err="1"/>
              <a:t>parameters_file</a:t>
            </a:r>
            <a:r>
              <a:rPr lang="en-US" sz="1800" dirty="0"/>
              <a:t> = '</a:t>
            </a:r>
            <a:r>
              <a:rPr lang="en-US" sz="1800" dirty="0" err="1"/>
              <a:t>sample.params</a:t>
            </a:r>
            <a:r>
              <a:rPr lang="en-US" sz="1800" dirty="0"/>
              <a:t>'​</a:t>
            </a:r>
            <a:br>
              <a:rPr lang="en-US" sz="1800" dirty="0"/>
            </a:br>
            <a:r>
              <a:rPr lang="en-US" sz="1800" dirty="0"/>
              <a:t>    </a:t>
            </a:r>
            <a:r>
              <a:rPr lang="en-US" sz="1800" dirty="0" err="1"/>
              <a:t>results_file</a:t>
            </a:r>
            <a:r>
              <a:rPr lang="en-US" sz="1800" dirty="0"/>
              <a:t> = '</a:t>
            </a:r>
            <a:r>
              <a:rPr lang="en-US" sz="1800" dirty="0" err="1"/>
              <a:t>sample.output</a:t>
            </a:r>
            <a:r>
              <a:rPr lang="en-US" sz="1800" dirty="0"/>
              <a:t>'​</a:t>
            </a:r>
          </a:p>
          <a:p>
            <a:pPr fontAlgn="base"/>
            <a:r>
              <a:rPr lang="en-US" sz="1800" dirty="0"/>
              <a:t>​</a:t>
            </a:r>
          </a:p>
          <a:p>
            <a:pPr marL="0" lvl="0" indent="0" rtl="0">
              <a:spcBef>
                <a:spcPts val="0"/>
              </a:spcBef>
              <a:spcAft>
                <a:spcPts val="0"/>
              </a:spcAft>
              <a:buNone/>
            </a:pPr>
            <a:endParaRPr sz="1000" dirty="0"/>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9400" y="5715000"/>
            <a:ext cx="9193116" cy="5343781"/>
          </a:xfrm>
          <a:prstGeom prst="rect">
            <a:avLst/>
          </a:prstGeom>
        </p:spPr>
      </p:pic>
      <p:pic>
        <p:nvPicPr>
          <p:cNvPr id="38" name="Picture 37"/>
          <p:cNvPicPr>
            <a:picLocks noChangeAspect="1"/>
          </p:cNvPicPr>
          <p:nvPr/>
        </p:nvPicPr>
        <p:blipFill>
          <a:blip r:embed="rId5"/>
          <a:stretch>
            <a:fillRect/>
          </a:stretch>
        </p:blipFill>
        <p:spPr>
          <a:xfrm>
            <a:off x="5564458" y="579863"/>
            <a:ext cx="5508083" cy="3202905"/>
          </a:xfrm>
          <a:prstGeom prst="rect">
            <a:avLst/>
          </a:prstGeom>
        </p:spPr>
      </p:pic>
      <p:grpSp>
        <p:nvGrpSpPr>
          <p:cNvPr id="39" name="Shape 1182"/>
          <p:cNvGrpSpPr/>
          <p:nvPr/>
        </p:nvGrpSpPr>
        <p:grpSpPr>
          <a:xfrm>
            <a:off x="33684821" y="12221797"/>
            <a:ext cx="6964681" cy="5374566"/>
            <a:chOff x="5801675" y="720713"/>
            <a:chExt cx="2947125" cy="2503348"/>
          </a:xfrm>
        </p:grpSpPr>
        <p:pic>
          <p:nvPicPr>
            <p:cNvPr id="40" name="Shape 1183"/>
            <p:cNvPicPr preferRelativeResize="0"/>
            <p:nvPr/>
          </p:nvPicPr>
          <p:blipFill rotWithShape="1">
            <a:blip r:embed="rId3">
              <a:alphaModFix/>
            </a:blip>
            <a:srcRect/>
            <a:stretch/>
          </p:blipFill>
          <p:spPr>
            <a:xfrm>
              <a:off x="5901200" y="1530473"/>
              <a:ext cx="1067226" cy="1067226"/>
            </a:xfrm>
            <a:prstGeom prst="rect">
              <a:avLst/>
            </a:prstGeom>
            <a:noFill/>
            <a:ln w="9525" cap="flat" cmpd="sng">
              <a:solidFill>
                <a:schemeClr val="dk2"/>
              </a:solidFill>
              <a:prstDash val="solid"/>
              <a:round/>
              <a:headEnd type="none" w="sm" len="sm"/>
              <a:tailEnd type="none" w="sm" len="sm"/>
            </a:ln>
          </p:spPr>
        </p:pic>
        <p:pic>
          <p:nvPicPr>
            <p:cNvPr id="41" name="Shape 1184"/>
            <p:cNvPicPr preferRelativeResize="0"/>
            <p:nvPr/>
          </p:nvPicPr>
          <p:blipFill rotWithShape="1">
            <a:blip r:embed="rId3">
              <a:alphaModFix/>
            </a:blip>
            <a:srcRect/>
            <a:stretch/>
          </p:blipFill>
          <p:spPr>
            <a:xfrm>
              <a:off x="7638000" y="1469223"/>
              <a:ext cx="1067226" cy="1067226"/>
            </a:xfrm>
            <a:prstGeom prst="rect">
              <a:avLst/>
            </a:prstGeom>
            <a:noFill/>
            <a:ln w="9525" cap="flat" cmpd="sng">
              <a:solidFill>
                <a:schemeClr val="dk2"/>
              </a:solidFill>
              <a:prstDash val="solid"/>
              <a:round/>
              <a:headEnd type="none" w="sm" len="sm"/>
              <a:tailEnd type="none" w="sm" len="sm"/>
            </a:ln>
          </p:spPr>
        </p:pic>
        <p:pic>
          <p:nvPicPr>
            <p:cNvPr id="42" name="Shape 1185"/>
            <p:cNvPicPr preferRelativeResize="0"/>
            <p:nvPr/>
          </p:nvPicPr>
          <p:blipFill rotWithShape="1">
            <a:blip r:embed="rId3">
              <a:alphaModFix/>
            </a:blip>
            <a:srcRect/>
            <a:stretch/>
          </p:blipFill>
          <p:spPr>
            <a:xfrm>
              <a:off x="6856625" y="2156835"/>
              <a:ext cx="1067226" cy="1067226"/>
            </a:xfrm>
            <a:prstGeom prst="rect">
              <a:avLst/>
            </a:prstGeom>
            <a:noFill/>
            <a:ln w="9525" cap="flat" cmpd="sng">
              <a:solidFill>
                <a:schemeClr val="dk2"/>
              </a:solidFill>
              <a:prstDash val="solid"/>
              <a:round/>
              <a:headEnd type="none" w="sm" len="sm"/>
              <a:tailEnd type="none" w="sm" len="sm"/>
            </a:ln>
          </p:spPr>
        </p:pic>
        <p:pic>
          <p:nvPicPr>
            <p:cNvPr id="43" name="Shape 1186"/>
            <p:cNvPicPr preferRelativeResize="0"/>
            <p:nvPr/>
          </p:nvPicPr>
          <p:blipFill>
            <a:blip r:embed="rId4">
              <a:alphaModFix/>
            </a:blip>
            <a:stretch>
              <a:fillRect/>
            </a:stretch>
          </p:blipFill>
          <p:spPr>
            <a:xfrm>
              <a:off x="5801675" y="1578513"/>
              <a:ext cx="384800" cy="230875"/>
            </a:xfrm>
            <a:prstGeom prst="rect">
              <a:avLst/>
            </a:prstGeom>
            <a:noFill/>
            <a:ln w="9525" cap="flat" cmpd="sng">
              <a:solidFill>
                <a:schemeClr val="dk2"/>
              </a:solidFill>
              <a:prstDash val="solid"/>
              <a:round/>
              <a:headEnd type="none" w="sm" len="sm"/>
              <a:tailEnd type="none" w="sm" len="sm"/>
            </a:ln>
          </p:spPr>
        </p:pic>
        <p:pic>
          <p:nvPicPr>
            <p:cNvPr id="44" name="Shape 1187"/>
            <p:cNvPicPr preferRelativeResize="0"/>
            <p:nvPr/>
          </p:nvPicPr>
          <p:blipFill>
            <a:blip r:embed="rId4">
              <a:alphaModFix/>
            </a:blip>
            <a:stretch>
              <a:fillRect/>
            </a:stretch>
          </p:blipFill>
          <p:spPr>
            <a:xfrm>
              <a:off x="6242412" y="1706688"/>
              <a:ext cx="384800" cy="230875"/>
            </a:xfrm>
            <a:prstGeom prst="rect">
              <a:avLst/>
            </a:prstGeom>
            <a:noFill/>
            <a:ln w="9525" cap="flat" cmpd="sng">
              <a:solidFill>
                <a:schemeClr val="dk2"/>
              </a:solidFill>
              <a:prstDash val="solid"/>
              <a:round/>
              <a:headEnd type="none" w="sm" len="sm"/>
              <a:tailEnd type="none" w="sm" len="sm"/>
            </a:ln>
          </p:spPr>
        </p:pic>
        <p:pic>
          <p:nvPicPr>
            <p:cNvPr id="45" name="Shape 1188"/>
            <p:cNvPicPr preferRelativeResize="0"/>
            <p:nvPr/>
          </p:nvPicPr>
          <p:blipFill>
            <a:blip r:embed="rId4">
              <a:alphaModFix/>
            </a:blip>
            <a:stretch>
              <a:fillRect/>
            </a:stretch>
          </p:blipFill>
          <p:spPr>
            <a:xfrm>
              <a:off x="6642150" y="1578513"/>
              <a:ext cx="384800" cy="230875"/>
            </a:xfrm>
            <a:prstGeom prst="rect">
              <a:avLst/>
            </a:prstGeom>
            <a:noFill/>
            <a:ln w="9525" cap="flat" cmpd="sng">
              <a:solidFill>
                <a:schemeClr val="dk2"/>
              </a:solidFill>
              <a:prstDash val="solid"/>
              <a:round/>
              <a:headEnd type="none" w="sm" len="sm"/>
              <a:tailEnd type="none" w="sm" len="sm"/>
            </a:ln>
          </p:spPr>
        </p:pic>
        <p:pic>
          <p:nvPicPr>
            <p:cNvPr id="46" name="Shape 1189"/>
            <p:cNvPicPr preferRelativeResize="0"/>
            <p:nvPr/>
          </p:nvPicPr>
          <p:blipFill>
            <a:blip r:embed="rId4">
              <a:alphaModFix/>
            </a:blip>
            <a:stretch>
              <a:fillRect/>
            </a:stretch>
          </p:blipFill>
          <p:spPr>
            <a:xfrm>
              <a:off x="7197837" y="2305563"/>
              <a:ext cx="384800" cy="230875"/>
            </a:xfrm>
            <a:prstGeom prst="rect">
              <a:avLst/>
            </a:prstGeom>
            <a:noFill/>
            <a:ln w="9525" cap="flat" cmpd="sng">
              <a:solidFill>
                <a:schemeClr val="dk2"/>
              </a:solidFill>
              <a:prstDash val="solid"/>
              <a:round/>
              <a:headEnd type="none" w="sm" len="sm"/>
              <a:tailEnd type="none" w="sm" len="sm"/>
            </a:ln>
          </p:spPr>
        </p:pic>
        <p:pic>
          <p:nvPicPr>
            <p:cNvPr id="47" name="Shape 1190"/>
            <p:cNvPicPr preferRelativeResize="0"/>
            <p:nvPr/>
          </p:nvPicPr>
          <p:blipFill>
            <a:blip r:embed="rId4">
              <a:alphaModFix/>
            </a:blip>
            <a:stretch>
              <a:fillRect/>
            </a:stretch>
          </p:blipFill>
          <p:spPr>
            <a:xfrm>
              <a:off x="6757650" y="2271038"/>
              <a:ext cx="384800" cy="230875"/>
            </a:xfrm>
            <a:prstGeom prst="rect">
              <a:avLst/>
            </a:prstGeom>
            <a:noFill/>
            <a:ln w="9525" cap="flat" cmpd="sng">
              <a:solidFill>
                <a:schemeClr val="dk2"/>
              </a:solidFill>
              <a:prstDash val="solid"/>
              <a:round/>
              <a:headEnd type="none" w="sm" len="sm"/>
              <a:tailEnd type="none" w="sm" len="sm"/>
            </a:ln>
          </p:spPr>
        </p:pic>
        <p:pic>
          <p:nvPicPr>
            <p:cNvPr id="48" name="Shape 1191"/>
            <p:cNvPicPr preferRelativeResize="0"/>
            <p:nvPr/>
          </p:nvPicPr>
          <p:blipFill>
            <a:blip r:embed="rId4">
              <a:alphaModFix/>
            </a:blip>
            <a:stretch>
              <a:fillRect/>
            </a:stretch>
          </p:blipFill>
          <p:spPr>
            <a:xfrm>
              <a:off x="7638000" y="2209163"/>
              <a:ext cx="384800" cy="230875"/>
            </a:xfrm>
            <a:prstGeom prst="rect">
              <a:avLst/>
            </a:prstGeom>
            <a:noFill/>
            <a:ln w="9525" cap="flat" cmpd="sng">
              <a:solidFill>
                <a:schemeClr val="dk2"/>
              </a:solidFill>
              <a:prstDash val="solid"/>
              <a:round/>
              <a:headEnd type="none" w="sm" len="sm"/>
              <a:tailEnd type="none" w="sm" len="sm"/>
            </a:ln>
          </p:spPr>
        </p:pic>
        <p:pic>
          <p:nvPicPr>
            <p:cNvPr id="49" name="Shape 1192"/>
            <p:cNvPicPr preferRelativeResize="0"/>
            <p:nvPr/>
          </p:nvPicPr>
          <p:blipFill>
            <a:blip r:embed="rId4">
              <a:alphaModFix/>
            </a:blip>
            <a:stretch>
              <a:fillRect/>
            </a:stretch>
          </p:blipFill>
          <p:spPr>
            <a:xfrm>
              <a:off x="7529700" y="1578513"/>
              <a:ext cx="384800" cy="230875"/>
            </a:xfrm>
            <a:prstGeom prst="rect">
              <a:avLst/>
            </a:prstGeom>
            <a:noFill/>
            <a:ln w="9525" cap="flat" cmpd="sng">
              <a:solidFill>
                <a:schemeClr val="dk2"/>
              </a:solidFill>
              <a:prstDash val="solid"/>
              <a:round/>
              <a:headEnd type="none" w="sm" len="sm"/>
              <a:tailEnd type="none" w="sm" len="sm"/>
            </a:ln>
          </p:spPr>
        </p:pic>
        <p:pic>
          <p:nvPicPr>
            <p:cNvPr id="50" name="Shape 1193"/>
            <p:cNvPicPr preferRelativeResize="0"/>
            <p:nvPr/>
          </p:nvPicPr>
          <p:blipFill>
            <a:blip r:embed="rId4">
              <a:alphaModFix/>
            </a:blip>
            <a:stretch>
              <a:fillRect/>
            </a:stretch>
          </p:blipFill>
          <p:spPr>
            <a:xfrm>
              <a:off x="7979212" y="1706688"/>
              <a:ext cx="384800" cy="230875"/>
            </a:xfrm>
            <a:prstGeom prst="rect">
              <a:avLst/>
            </a:prstGeom>
            <a:noFill/>
            <a:ln w="9525" cap="flat" cmpd="sng">
              <a:solidFill>
                <a:schemeClr val="dk2"/>
              </a:solidFill>
              <a:prstDash val="solid"/>
              <a:round/>
              <a:headEnd type="none" w="sm" len="sm"/>
              <a:tailEnd type="none" w="sm" len="sm"/>
            </a:ln>
          </p:spPr>
        </p:pic>
        <p:pic>
          <p:nvPicPr>
            <p:cNvPr id="51" name="Shape 1194"/>
            <p:cNvPicPr preferRelativeResize="0"/>
            <p:nvPr/>
          </p:nvPicPr>
          <p:blipFill>
            <a:blip r:embed="rId4">
              <a:alphaModFix/>
            </a:blip>
            <a:stretch>
              <a:fillRect/>
            </a:stretch>
          </p:blipFill>
          <p:spPr>
            <a:xfrm>
              <a:off x="8364000" y="1530463"/>
              <a:ext cx="384800" cy="230875"/>
            </a:xfrm>
            <a:prstGeom prst="rect">
              <a:avLst/>
            </a:prstGeom>
            <a:noFill/>
            <a:ln w="9525" cap="flat" cmpd="sng">
              <a:solidFill>
                <a:schemeClr val="dk2"/>
              </a:solidFill>
              <a:prstDash val="solid"/>
              <a:round/>
              <a:headEnd type="none" w="sm" len="sm"/>
              <a:tailEnd type="none" w="sm" len="sm"/>
            </a:ln>
          </p:spPr>
        </p:pic>
        <p:pic>
          <p:nvPicPr>
            <p:cNvPr id="52" name="Shape 1195"/>
            <p:cNvPicPr preferRelativeResize="0"/>
            <p:nvPr/>
          </p:nvPicPr>
          <p:blipFill>
            <a:blip r:embed="rId4">
              <a:alphaModFix/>
            </a:blip>
            <a:stretch>
              <a:fillRect/>
            </a:stretch>
          </p:blipFill>
          <p:spPr>
            <a:xfrm>
              <a:off x="7026950" y="720713"/>
              <a:ext cx="384800" cy="230875"/>
            </a:xfrm>
            <a:prstGeom prst="rect">
              <a:avLst/>
            </a:prstGeom>
            <a:noFill/>
            <a:ln w="9525" cap="flat" cmpd="sng">
              <a:solidFill>
                <a:schemeClr val="dk2"/>
              </a:solidFill>
              <a:prstDash val="solid"/>
              <a:round/>
              <a:headEnd type="none" w="sm" len="sm"/>
              <a:tailEnd type="none" w="sm" len="sm"/>
            </a:ln>
          </p:spPr>
        </p:pic>
        <p:cxnSp>
          <p:nvCxnSpPr>
            <p:cNvPr id="53" name="Shape 1196"/>
            <p:cNvCxnSpPr/>
            <p:nvPr/>
          </p:nvCxnSpPr>
          <p:spPr>
            <a:xfrm flipH="1">
              <a:off x="5994150" y="951589"/>
              <a:ext cx="1225200" cy="627000"/>
            </a:xfrm>
            <a:prstGeom prst="straightConnector1">
              <a:avLst/>
            </a:prstGeom>
            <a:noFill/>
            <a:ln w="9525" cap="flat" cmpd="sng">
              <a:solidFill>
                <a:schemeClr val="dk2"/>
              </a:solidFill>
              <a:prstDash val="solid"/>
              <a:round/>
              <a:headEnd type="none" w="med" len="med"/>
              <a:tailEnd type="stealth" w="med" len="med"/>
            </a:ln>
          </p:spPr>
        </p:cxnSp>
        <p:cxnSp>
          <p:nvCxnSpPr>
            <p:cNvPr id="54" name="Shape 1197"/>
            <p:cNvCxnSpPr/>
            <p:nvPr/>
          </p:nvCxnSpPr>
          <p:spPr>
            <a:xfrm flipH="1">
              <a:off x="6434850" y="951589"/>
              <a:ext cx="784500" cy="755100"/>
            </a:xfrm>
            <a:prstGeom prst="straightConnector1">
              <a:avLst/>
            </a:prstGeom>
            <a:noFill/>
            <a:ln w="9525" cap="flat" cmpd="sng">
              <a:solidFill>
                <a:schemeClr val="dk2"/>
              </a:solidFill>
              <a:prstDash val="solid"/>
              <a:round/>
              <a:headEnd type="none" w="med" len="med"/>
              <a:tailEnd type="triangle" w="med" len="med"/>
            </a:ln>
          </p:spPr>
        </p:cxnSp>
        <p:cxnSp>
          <p:nvCxnSpPr>
            <p:cNvPr id="55" name="Shape 1198"/>
            <p:cNvCxnSpPr/>
            <p:nvPr/>
          </p:nvCxnSpPr>
          <p:spPr>
            <a:xfrm flipH="1">
              <a:off x="6834450" y="951589"/>
              <a:ext cx="384900" cy="627000"/>
            </a:xfrm>
            <a:prstGeom prst="straightConnector1">
              <a:avLst/>
            </a:prstGeom>
            <a:noFill/>
            <a:ln w="9525" cap="flat" cmpd="sng">
              <a:solidFill>
                <a:schemeClr val="dk2"/>
              </a:solidFill>
              <a:prstDash val="solid"/>
              <a:round/>
              <a:headEnd type="none" w="med" len="med"/>
              <a:tailEnd type="triangle" w="med" len="med"/>
            </a:ln>
          </p:spPr>
        </p:cxnSp>
        <p:cxnSp>
          <p:nvCxnSpPr>
            <p:cNvPr id="56" name="Shape 1199"/>
            <p:cNvCxnSpPr/>
            <p:nvPr/>
          </p:nvCxnSpPr>
          <p:spPr>
            <a:xfrm flipH="1">
              <a:off x="6950050" y="951638"/>
              <a:ext cx="269400" cy="1319400"/>
            </a:xfrm>
            <a:prstGeom prst="straightConnector1">
              <a:avLst/>
            </a:prstGeom>
            <a:noFill/>
            <a:ln w="9525" cap="flat" cmpd="sng">
              <a:solidFill>
                <a:schemeClr val="dk2"/>
              </a:solidFill>
              <a:prstDash val="solid"/>
              <a:round/>
              <a:headEnd type="none" w="med" len="med"/>
              <a:tailEnd type="triangle" w="med" len="med"/>
            </a:ln>
          </p:spPr>
        </p:cxnSp>
        <p:cxnSp>
          <p:nvCxnSpPr>
            <p:cNvPr id="57" name="Shape 1200"/>
            <p:cNvCxnSpPr/>
            <p:nvPr/>
          </p:nvCxnSpPr>
          <p:spPr>
            <a:xfrm>
              <a:off x="7219350" y="951589"/>
              <a:ext cx="171000" cy="1353900"/>
            </a:xfrm>
            <a:prstGeom prst="straightConnector1">
              <a:avLst/>
            </a:prstGeom>
            <a:noFill/>
            <a:ln w="9525" cap="flat" cmpd="sng">
              <a:solidFill>
                <a:schemeClr val="dk2"/>
              </a:solidFill>
              <a:prstDash val="solid"/>
              <a:round/>
              <a:headEnd type="none" w="med" len="med"/>
              <a:tailEnd type="triangle" w="med" len="med"/>
            </a:ln>
          </p:spPr>
        </p:cxnSp>
        <p:cxnSp>
          <p:nvCxnSpPr>
            <p:cNvPr id="58" name="Shape 1201"/>
            <p:cNvCxnSpPr/>
            <p:nvPr/>
          </p:nvCxnSpPr>
          <p:spPr>
            <a:xfrm>
              <a:off x="7219350" y="951589"/>
              <a:ext cx="611100" cy="1257600"/>
            </a:xfrm>
            <a:prstGeom prst="straightConnector1">
              <a:avLst/>
            </a:prstGeom>
            <a:noFill/>
            <a:ln w="9525" cap="flat" cmpd="sng">
              <a:solidFill>
                <a:schemeClr val="dk2"/>
              </a:solidFill>
              <a:prstDash val="solid"/>
              <a:round/>
              <a:headEnd type="none" w="med" len="med"/>
              <a:tailEnd type="triangle" w="med" len="med"/>
            </a:ln>
          </p:spPr>
        </p:cxnSp>
        <p:cxnSp>
          <p:nvCxnSpPr>
            <p:cNvPr id="59" name="Shape 1202"/>
            <p:cNvCxnSpPr/>
            <p:nvPr/>
          </p:nvCxnSpPr>
          <p:spPr>
            <a:xfrm>
              <a:off x="7219350" y="951589"/>
              <a:ext cx="502800" cy="627000"/>
            </a:xfrm>
            <a:prstGeom prst="straightConnector1">
              <a:avLst/>
            </a:prstGeom>
            <a:noFill/>
            <a:ln w="9525" cap="flat" cmpd="sng">
              <a:solidFill>
                <a:schemeClr val="dk2"/>
              </a:solidFill>
              <a:prstDash val="solid"/>
              <a:round/>
              <a:headEnd type="none" w="med" len="med"/>
              <a:tailEnd type="triangle" w="med" len="med"/>
            </a:ln>
          </p:spPr>
        </p:cxnSp>
        <p:cxnSp>
          <p:nvCxnSpPr>
            <p:cNvPr id="60" name="Shape 1203"/>
            <p:cNvCxnSpPr/>
            <p:nvPr/>
          </p:nvCxnSpPr>
          <p:spPr>
            <a:xfrm>
              <a:off x="7219350" y="951589"/>
              <a:ext cx="952200" cy="755100"/>
            </a:xfrm>
            <a:prstGeom prst="straightConnector1">
              <a:avLst/>
            </a:prstGeom>
            <a:noFill/>
            <a:ln w="9525" cap="flat" cmpd="sng">
              <a:solidFill>
                <a:schemeClr val="dk2"/>
              </a:solidFill>
              <a:prstDash val="solid"/>
              <a:round/>
              <a:headEnd type="none" w="med" len="med"/>
              <a:tailEnd type="triangle" w="med" len="med"/>
            </a:ln>
          </p:spPr>
        </p:cxnSp>
        <p:cxnSp>
          <p:nvCxnSpPr>
            <p:cNvPr id="61" name="Shape 1204"/>
            <p:cNvCxnSpPr/>
            <p:nvPr/>
          </p:nvCxnSpPr>
          <p:spPr>
            <a:xfrm>
              <a:off x="7219350" y="951589"/>
              <a:ext cx="1337100" cy="579000"/>
            </a:xfrm>
            <a:prstGeom prst="straightConnector1">
              <a:avLst/>
            </a:prstGeom>
            <a:noFill/>
            <a:ln w="9525" cap="flat" cmpd="sng">
              <a:solidFill>
                <a:schemeClr val="dk2"/>
              </a:solidFill>
              <a:prstDash val="solid"/>
              <a:round/>
              <a:headEnd type="none" w="med" len="med"/>
              <a:tailEnd type="triangle" w="med" len="med"/>
            </a:ln>
          </p:spPr>
        </p:cxnSp>
        <p:sp>
          <p:nvSpPr>
            <p:cNvPr id="62" name="Shape 1205"/>
            <p:cNvSpPr txBox="1"/>
            <p:nvPr/>
          </p:nvSpPr>
          <p:spPr>
            <a:xfrm rot="-1534175">
              <a:off x="6080536" y="1038135"/>
              <a:ext cx="841738" cy="319626"/>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1.0-1.2</a:t>
              </a:r>
              <a:endParaRPr sz="1000"/>
            </a:p>
          </p:txBody>
        </p:sp>
        <p:sp>
          <p:nvSpPr>
            <p:cNvPr id="63" name="Shape 1206"/>
            <p:cNvSpPr txBox="1"/>
            <p:nvPr/>
          </p:nvSpPr>
          <p:spPr>
            <a:xfrm rot="-2432888">
              <a:off x="6328361" y="1114327"/>
              <a:ext cx="841734" cy="31957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1.2-1.4</a:t>
              </a:r>
              <a:endParaRPr sz="1000"/>
            </a:p>
          </p:txBody>
        </p:sp>
        <p:sp>
          <p:nvSpPr>
            <p:cNvPr id="64" name="Shape 1207"/>
            <p:cNvSpPr txBox="1"/>
            <p:nvPr/>
          </p:nvSpPr>
          <p:spPr>
            <a:xfrm rot="1592807">
              <a:off x="7515671" y="944254"/>
              <a:ext cx="841745" cy="3195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2.4-2.6</a:t>
              </a:r>
              <a:endParaRPr sz="1000"/>
            </a:p>
          </p:txBody>
        </p:sp>
        <p:sp>
          <p:nvSpPr>
            <p:cNvPr id="65" name="Shape 1208"/>
            <p:cNvSpPr txBox="1"/>
            <p:nvPr/>
          </p:nvSpPr>
          <p:spPr>
            <a:xfrm rot="2375991">
              <a:off x="7504601" y="1192776"/>
              <a:ext cx="673965" cy="31151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2.2-2.4</a:t>
              </a:r>
              <a:endParaRPr sz="1000"/>
            </a:p>
          </p:txBody>
        </p:sp>
        <p:sp>
          <p:nvSpPr>
            <p:cNvPr id="66" name="Shape 1209"/>
            <p:cNvSpPr txBox="1"/>
            <p:nvPr/>
          </p:nvSpPr>
          <p:spPr>
            <a:xfrm rot="5035135">
              <a:off x="7089886" y="1631034"/>
              <a:ext cx="673993" cy="31135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1.8-2.0</a:t>
              </a:r>
              <a:endParaRPr sz="1000"/>
            </a:p>
          </p:txBody>
        </p:sp>
        <p:sp>
          <p:nvSpPr>
            <p:cNvPr id="67" name="Shape 1210"/>
            <p:cNvSpPr txBox="1"/>
            <p:nvPr/>
          </p:nvSpPr>
          <p:spPr>
            <a:xfrm rot="6337179">
              <a:off x="6795545" y="1666420"/>
              <a:ext cx="674094" cy="3114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1.6-1.8</a:t>
              </a:r>
              <a:endParaRPr sz="1000"/>
            </a:p>
          </p:txBody>
        </p:sp>
      </p:grpSp>
      <p:pic>
        <p:nvPicPr>
          <p:cNvPr id="68" name="Picture 67"/>
          <p:cNvPicPr>
            <a:picLocks noChangeAspect="1"/>
          </p:cNvPicPr>
          <p:nvPr/>
        </p:nvPicPr>
        <p:blipFill>
          <a:blip r:embed="rId6"/>
          <a:stretch>
            <a:fillRect/>
          </a:stretch>
        </p:blipFill>
        <p:spPr>
          <a:xfrm>
            <a:off x="814438" y="3267306"/>
            <a:ext cx="3635872" cy="2811037"/>
          </a:xfrm>
          <a:prstGeom prst="rect">
            <a:avLst/>
          </a:prstGeom>
        </p:spPr>
      </p:pic>
      <p:cxnSp>
        <p:nvCxnSpPr>
          <p:cNvPr id="70" name="Curved Connector 69"/>
          <p:cNvCxnSpPr/>
          <p:nvPr/>
        </p:nvCxnSpPr>
        <p:spPr>
          <a:xfrm rot="10800000" flipV="1">
            <a:off x="4404732" y="3782767"/>
            <a:ext cx="1360448" cy="410091"/>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C45F88A6-F5A9-554D-AA19-1646C05167B8}"/>
              </a:ext>
            </a:extLst>
          </p:cNvPr>
          <p:cNvPicPr>
            <a:picLocks noChangeAspect="1"/>
          </p:cNvPicPr>
          <p:nvPr/>
        </p:nvPicPr>
        <p:blipFill>
          <a:blip r:embed="rId7"/>
          <a:stretch>
            <a:fillRect/>
          </a:stretch>
        </p:blipFill>
        <p:spPr>
          <a:xfrm>
            <a:off x="10668000" y="5346615"/>
            <a:ext cx="1909546" cy="1511385"/>
          </a:xfrm>
          <a:prstGeom prst="rect">
            <a:avLst/>
          </a:prstGeom>
        </p:spPr>
      </p:pic>
      <p:pic>
        <p:nvPicPr>
          <p:cNvPr id="71" name="pasted-image.tiff">
            <a:extLst>
              <a:ext uri="{FF2B5EF4-FFF2-40B4-BE49-F238E27FC236}">
                <a16:creationId xmlns:a16="http://schemas.microsoft.com/office/drawing/2014/main" id="{8DC65D76-04E0-8844-A840-48F3B8F87528}"/>
              </a:ext>
            </a:extLst>
          </p:cNvPr>
          <p:cNvPicPr>
            <a:picLocks noChangeAspect="1"/>
          </p:cNvPicPr>
          <p:nvPr/>
        </p:nvPicPr>
        <p:blipFill>
          <a:blip r:embed="rId8">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20453603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249B-7E52-104D-98BF-DE417726E9F0}"/>
              </a:ext>
            </a:extLst>
          </p:cNvPr>
          <p:cNvSpPr>
            <a:spLocks noGrp="1"/>
          </p:cNvSpPr>
          <p:nvPr>
            <p:ph type="title"/>
          </p:nvPr>
        </p:nvSpPr>
        <p:spPr/>
        <p:txBody>
          <a:bodyPr/>
          <a:lstStyle/>
          <a:p>
            <a:r>
              <a:rPr lang="en-US" dirty="0"/>
              <a:t>Acknowledgements</a:t>
            </a:r>
          </a:p>
        </p:txBody>
      </p:sp>
      <p:sp>
        <p:nvSpPr>
          <p:cNvPr id="3" name="Text Placeholder 2">
            <a:extLst>
              <a:ext uri="{FF2B5EF4-FFF2-40B4-BE49-F238E27FC236}">
                <a16:creationId xmlns:a16="http://schemas.microsoft.com/office/drawing/2014/main" id="{1966F2A7-D2FD-9E42-BDFB-2E4FA385D5B7}"/>
              </a:ext>
            </a:extLst>
          </p:cNvPr>
          <p:cNvSpPr>
            <a:spLocks noGrp="1"/>
          </p:cNvSpPr>
          <p:nvPr>
            <p:ph type="body" idx="1"/>
          </p:nvPr>
        </p:nvSpPr>
        <p:spPr/>
        <p:txBody>
          <a:bodyPr/>
          <a:lstStyle/>
          <a:p>
            <a:pPr marL="0" indent="0">
              <a:buNone/>
            </a:pPr>
            <a:r>
              <a:rPr lang="en-US" dirty="0"/>
              <a:t>Browse: </a:t>
            </a:r>
            <a:r>
              <a:rPr lang="en-US" dirty="0">
                <a:hlinkClick r:id="rId2"/>
              </a:rPr>
              <a:t>http://sciunit.run</a:t>
            </a:r>
            <a:endParaRPr lang="en-US" dirty="0"/>
          </a:p>
          <a:p>
            <a:pPr marL="0" indent="0">
              <a:buNone/>
            </a:pPr>
            <a:r>
              <a:rPr lang="en-US" dirty="0"/>
              <a:t>Contribute: </a:t>
            </a:r>
            <a:r>
              <a:rPr lang="en-US" dirty="0">
                <a:latin typeface="Calibri" pitchFamily="34" charset="0"/>
                <a:hlinkClick r:id="rId3"/>
              </a:rPr>
              <a:t>https://bitbucket.org/geotrust/sciunit-cli</a:t>
            </a:r>
            <a:endParaRPr lang="en-US" dirty="0">
              <a:latin typeface="Calibri" pitchFamily="34" charset="0"/>
            </a:endParaRPr>
          </a:p>
          <a:p>
            <a:pPr marL="0" indent="0">
              <a:buNone/>
            </a:pPr>
            <a:r>
              <a:rPr lang="en-US" dirty="0">
                <a:latin typeface="Calibri" pitchFamily="34" charset="0"/>
              </a:rPr>
              <a:t>Issues: </a:t>
            </a:r>
            <a:r>
              <a:rPr lang="en-US" dirty="0" err="1">
                <a:latin typeface="Calibri" pitchFamily="34" charset="0"/>
              </a:rPr>
              <a:t>pr@sciunit.run</a:t>
            </a:r>
            <a:endParaRPr lang="en-US" dirty="0">
              <a:latin typeface="Calibri" pitchFamily="34" charset="0"/>
            </a:endParaRPr>
          </a:p>
          <a:p>
            <a:endParaRPr lang="en-US" dirty="0"/>
          </a:p>
        </p:txBody>
      </p:sp>
      <p:sp>
        <p:nvSpPr>
          <p:cNvPr id="4" name="Rectangle 8"/>
          <p:cNvSpPr>
            <a:spLocks noChangeArrowheads="1"/>
          </p:cNvSpPr>
          <p:nvPr/>
        </p:nvSpPr>
        <p:spPr bwMode="auto">
          <a:xfrm>
            <a:off x="2867375" y="5375275"/>
            <a:ext cx="6805612" cy="801688"/>
          </a:xfrm>
          <a:prstGeom prst="rect">
            <a:avLst/>
          </a:prstGeom>
          <a:noFill/>
          <a:ln w="18360" cap="flat">
            <a:solidFill>
              <a:srgbClr val="CCCC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314325" indent="-29210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1pPr>
            <a:lvl2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2pPr>
            <a:lvl3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3pPr>
            <a:lvl4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4pPr>
            <a:lvl5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9pPr>
          </a:lstStyle>
          <a:p>
            <a:pPr algn="ctr" eaLnBrk="1" hangingPunct="1">
              <a:spcBef>
                <a:spcPts val="700"/>
              </a:spcBef>
              <a:buClrTx/>
              <a:buSzPct val="70000"/>
              <a:buFontTx/>
              <a:buNone/>
            </a:pPr>
            <a:r>
              <a:rPr lang="en-US" altLang="en-US" dirty="0">
                <a:solidFill>
                  <a:schemeClr val="tx1"/>
                </a:solidFill>
                <a:latin typeface="Gill Sans" charset="0"/>
                <a:ea typeface="Gill Sans" charset="0"/>
                <a:cs typeface="Gill Sans" charset="0"/>
              </a:rPr>
              <a:t>National Science Foundation grants ICER-1639759,</a:t>
            </a:r>
          </a:p>
          <a:p>
            <a:pPr algn="ctr" eaLnBrk="1" hangingPunct="1">
              <a:spcBef>
                <a:spcPts val="700"/>
              </a:spcBef>
              <a:buClrTx/>
              <a:buSzPct val="70000"/>
              <a:buFontTx/>
              <a:buNone/>
            </a:pPr>
            <a:r>
              <a:rPr lang="en-US" altLang="en-US" dirty="0">
                <a:solidFill>
                  <a:schemeClr val="tx1"/>
                </a:solidFill>
                <a:latin typeface="Gill Sans" charset="0"/>
                <a:ea typeface="Gill Sans" charset="0"/>
                <a:cs typeface="Gill Sans" charset="0"/>
              </a:rPr>
              <a:t>ICER-1661918, ICER-1440327, ICER-1343816</a:t>
            </a:r>
          </a:p>
        </p:txBody>
      </p:sp>
      <p:pic>
        <p:nvPicPr>
          <p:cNvPr id="5" name="Picture 4">
            <a:extLst>
              <a:ext uri="{FF2B5EF4-FFF2-40B4-BE49-F238E27FC236}">
                <a16:creationId xmlns:a16="http://schemas.microsoft.com/office/drawing/2014/main" id="{6EE07298-79F2-494E-AFBA-D987C2E1025E}"/>
              </a:ext>
            </a:extLst>
          </p:cNvPr>
          <p:cNvPicPr>
            <a:picLocks noChangeAspect="1"/>
          </p:cNvPicPr>
          <p:nvPr/>
        </p:nvPicPr>
        <p:blipFill>
          <a:blip r:embed="rId4"/>
          <a:stretch>
            <a:fillRect/>
          </a:stretch>
        </p:blipFill>
        <p:spPr>
          <a:xfrm>
            <a:off x="10668000" y="5346615"/>
            <a:ext cx="1909546" cy="1511385"/>
          </a:xfrm>
          <a:prstGeom prst="rect">
            <a:avLst/>
          </a:prstGeom>
        </p:spPr>
      </p:pic>
      <p:pic>
        <p:nvPicPr>
          <p:cNvPr id="6" name="pasted-image.tiff">
            <a:extLst>
              <a:ext uri="{FF2B5EF4-FFF2-40B4-BE49-F238E27FC236}">
                <a16:creationId xmlns:a16="http://schemas.microsoft.com/office/drawing/2014/main" id="{1E70BBBF-86C9-864E-9DD6-01EB0192D3E7}"/>
              </a:ext>
            </a:extLst>
          </p:cNvPr>
          <p:cNvPicPr>
            <a:picLocks noChangeAspect="1"/>
          </p:cNvPicPr>
          <p:nvPr/>
        </p:nvPicPr>
        <p:blipFill>
          <a:blip r:embed="rId5">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19266038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57345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SLIDES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55439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Solution Space</a:t>
            </a:r>
          </a:p>
        </p:txBody>
      </p:sp>
      <p:sp>
        <p:nvSpPr>
          <p:cNvPr id="3" name="Content Placeholder 2"/>
          <p:cNvSpPr>
            <a:spLocks noGrp="1"/>
          </p:cNvSpPr>
          <p:nvPr>
            <p:ph idx="1"/>
          </p:nvPr>
        </p:nvSpPr>
        <p:spPr/>
        <p:txBody>
          <a:bodyPr/>
          <a:lstStyle/>
          <a:p>
            <a:endParaRPr lang="en-US"/>
          </a:p>
        </p:txBody>
      </p:sp>
      <p:sp>
        <p:nvSpPr>
          <p:cNvPr id="4" name="Oval 3"/>
          <p:cNvSpPr>
            <a:spLocks noChangeArrowheads="1"/>
          </p:cNvSpPr>
          <p:nvPr/>
        </p:nvSpPr>
        <p:spPr bwMode="auto">
          <a:xfrm>
            <a:off x="4065150" y="2216807"/>
            <a:ext cx="2349500" cy="2351088"/>
          </a:xfrm>
          <a:prstGeom prst="ellipse">
            <a:avLst/>
          </a:prstGeom>
          <a:noFill/>
          <a:ln w="36720" cap="flat">
            <a:solidFill>
              <a:srgbClr val="BA131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 name="Oval 4"/>
          <p:cNvSpPr>
            <a:spLocks noChangeArrowheads="1"/>
          </p:cNvSpPr>
          <p:nvPr/>
        </p:nvSpPr>
        <p:spPr bwMode="auto">
          <a:xfrm>
            <a:off x="5416112" y="2216807"/>
            <a:ext cx="2349500" cy="2351088"/>
          </a:xfrm>
          <a:prstGeom prst="ellipse">
            <a:avLst/>
          </a:prstGeom>
          <a:noFill/>
          <a:ln w="36720" cap="flat">
            <a:solidFill>
              <a:srgbClr val="00864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 name="Oval 5"/>
          <p:cNvSpPr>
            <a:spLocks noChangeArrowheads="1"/>
          </p:cNvSpPr>
          <p:nvPr/>
        </p:nvSpPr>
        <p:spPr bwMode="auto">
          <a:xfrm>
            <a:off x="4754125" y="3302657"/>
            <a:ext cx="2349500" cy="2351088"/>
          </a:xfrm>
          <a:prstGeom prst="ellipse">
            <a:avLst/>
          </a:prstGeom>
          <a:noFill/>
          <a:ln w="36720" cap="flat">
            <a:solidFill>
              <a:srgbClr val="5E8AC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 Box 6"/>
          <p:cNvSpPr txBox="1">
            <a:spLocks noChangeArrowheads="1"/>
          </p:cNvSpPr>
          <p:nvPr/>
        </p:nvSpPr>
        <p:spPr bwMode="auto">
          <a:xfrm>
            <a:off x="2520512" y="2489857"/>
            <a:ext cx="1341438"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buClrTx/>
              <a:buFontTx/>
              <a:buNone/>
            </a:pPr>
            <a:r>
              <a:rPr lang="en-US" altLang="en-US" sz="1400" b="1">
                <a:solidFill>
                  <a:srgbClr val="BA131A"/>
                </a:solidFill>
                <a:latin typeface="Arial" charset="0"/>
              </a:rPr>
              <a:t>Virtualization</a:t>
            </a:r>
          </a:p>
        </p:txBody>
      </p:sp>
      <p:sp>
        <p:nvSpPr>
          <p:cNvPr id="8" name="Text Box 7"/>
          <p:cNvSpPr txBox="1">
            <a:spLocks noChangeArrowheads="1"/>
          </p:cNvSpPr>
          <p:nvPr/>
        </p:nvSpPr>
        <p:spPr bwMode="auto">
          <a:xfrm>
            <a:off x="7943412" y="2456520"/>
            <a:ext cx="15652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a:buClrTx/>
              <a:buFontTx/>
              <a:buNone/>
            </a:pPr>
            <a:r>
              <a:rPr lang="en-US" altLang="en-US" sz="1400" b="1">
                <a:solidFill>
                  <a:srgbClr val="00864B"/>
                </a:solidFill>
                <a:latin typeface="Arial" charset="0"/>
              </a:rPr>
              <a:t>Distributed Version Control</a:t>
            </a:r>
          </a:p>
        </p:txBody>
      </p:sp>
      <p:sp>
        <p:nvSpPr>
          <p:cNvPr id="9" name="Text Box 8"/>
          <p:cNvSpPr txBox="1">
            <a:spLocks noChangeArrowheads="1"/>
          </p:cNvSpPr>
          <p:nvPr/>
        </p:nvSpPr>
        <p:spPr bwMode="auto">
          <a:xfrm>
            <a:off x="2941200" y="4947307"/>
            <a:ext cx="16351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a:buClrTx/>
              <a:buFontTx/>
              <a:buNone/>
            </a:pPr>
            <a:r>
              <a:rPr lang="en-US" altLang="en-US" sz="1400" b="1" dirty="0">
                <a:solidFill>
                  <a:srgbClr val="5E8AC7"/>
                </a:solidFill>
                <a:latin typeface="Arial" charset="0"/>
              </a:rPr>
              <a:t>Research Object</a:t>
            </a:r>
          </a:p>
        </p:txBody>
      </p:sp>
      <p:sp>
        <p:nvSpPr>
          <p:cNvPr id="10" name="Text Box 9"/>
          <p:cNvSpPr txBox="1">
            <a:spLocks noChangeArrowheads="1"/>
          </p:cNvSpPr>
          <p:nvPr/>
        </p:nvSpPr>
        <p:spPr bwMode="auto">
          <a:xfrm>
            <a:off x="4247712" y="2777195"/>
            <a:ext cx="1146175"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buClrTx/>
              <a:buFontTx/>
              <a:buNone/>
            </a:pPr>
            <a:r>
              <a:rPr lang="en-US" altLang="en-US" sz="1100" b="1" dirty="0">
                <a:solidFill>
                  <a:srgbClr val="BA131A"/>
                </a:solidFill>
                <a:latin typeface="Arial" charset="0"/>
              </a:rPr>
              <a:t>portable</a:t>
            </a:r>
          </a:p>
          <a:p>
            <a:pPr>
              <a:buClrTx/>
              <a:buFontTx/>
              <a:buNone/>
            </a:pPr>
            <a:endParaRPr lang="en-US" altLang="en-US" sz="1100" b="1" dirty="0">
              <a:solidFill>
                <a:srgbClr val="BA131A"/>
              </a:solidFill>
              <a:latin typeface="Arial" charset="0"/>
            </a:endParaRPr>
          </a:p>
          <a:p>
            <a:pPr>
              <a:buClrTx/>
              <a:buFontTx/>
              <a:buNone/>
            </a:pPr>
            <a:r>
              <a:rPr lang="en-US" altLang="en-US" sz="1100" b="1" dirty="0">
                <a:solidFill>
                  <a:srgbClr val="BA131A"/>
                </a:solidFill>
                <a:latin typeface="Arial" charset="0"/>
              </a:rPr>
              <a:t>self-contained</a:t>
            </a:r>
          </a:p>
        </p:txBody>
      </p:sp>
      <p:sp>
        <p:nvSpPr>
          <p:cNvPr id="11" name="Text Box 10"/>
          <p:cNvSpPr txBox="1">
            <a:spLocks noChangeArrowheads="1"/>
          </p:cNvSpPr>
          <p:nvPr/>
        </p:nvSpPr>
        <p:spPr bwMode="auto">
          <a:xfrm>
            <a:off x="4819212" y="4205945"/>
            <a:ext cx="1004888"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buClrTx/>
              <a:buFontTx/>
              <a:buNone/>
            </a:pPr>
            <a:r>
              <a:rPr lang="en-US" altLang="en-US" sz="1100" b="1">
                <a:solidFill>
                  <a:srgbClr val="826AAF"/>
                </a:solidFill>
                <a:latin typeface="Arial" charset="0"/>
              </a:rPr>
              <a:t>repeatable</a:t>
            </a:r>
          </a:p>
        </p:txBody>
      </p:sp>
      <p:sp>
        <p:nvSpPr>
          <p:cNvPr id="12" name="Text Box 11"/>
          <p:cNvSpPr txBox="1">
            <a:spLocks noChangeArrowheads="1"/>
          </p:cNvSpPr>
          <p:nvPr/>
        </p:nvSpPr>
        <p:spPr bwMode="auto">
          <a:xfrm>
            <a:off x="6060637" y="4205945"/>
            <a:ext cx="1047750" cy="24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buClrTx/>
              <a:buFontTx/>
              <a:buNone/>
            </a:pPr>
            <a:r>
              <a:rPr lang="en-US" altLang="en-US" sz="1100" b="1">
                <a:solidFill>
                  <a:srgbClr val="59C5C7"/>
                </a:solidFill>
                <a:latin typeface="Arial" charset="0"/>
              </a:rPr>
              <a:t>collaborative</a:t>
            </a:r>
          </a:p>
        </p:txBody>
      </p:sp>
      <p:sp>
        <p:nvSpPr>
          <p:cNvPr id="13" name="Text Box 12"/>
          <p:cNvSpPr txBox="1">
            <a:spLocks noChangeArrowheads="1"/>
          </p:cNvSpPr>
          <p:nvPr/>
        </p:nvSpPr>
        <p:spPr bwMode="auto">
          <a:xfrm>
            <a:off x="6648012" y="2943882"/>
            <a:ext cx="846138"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buClrTx/>
              <a:buFontTx/>
              <a:buNone/>
            </a:pPr>
            <a:r>
              <a:rPr lang="en-US" altLang="en-US" sz="1100" b="1">
                <a:solidFill>
                  <a:srgbClr val="00864B"/>
                </a:solidFill>
                <a:latin typeface="Arial" charset="0"/>
              </a:rPr>
              <a:t>versioned</a:t>
            </a:r>
          </a:p>
        </p:txBody>
      </p:sp>
      <p:sp>
        <p:nvSpPr>
          <p:cNvPr id="14" name="Text Box 13"/>
          <p:cNvSpPr txBox="1">
            <a:spLocks noChangeArrowheads="1"/>
          </p:cNvSpPr>
          <p:nvPr/>
        </p:nvSpPr>
        <p:spPr bwMode="auto">
          <a:xfrm>
            <a:off x="5397062" y="4871107"/>
            <a:ext cx="1047750" cy="24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buClrTx/>
              <a:buFontTx/>
              <a:buNone/>
            </a:pPr>
            <a:r>
              <a:rPr lang="en-US" altLang="en-US" sz="1100" b="1">
                <a:solidFill>
                  <a:srgbClr val="5E8AC7"/>
                </a:solidFill>
                <a:latin typeface="Arial" charset="0"/>
              </a:rPr>
              <a:t>documented</a:t>
            </a:r>
          </a:p>
        </p:txBody>
      </p:sp>
      <p:sp>
        <p:nvSpPr>
          <p:cNvPr id="15" name="Rectangle 2"/>
          <p:cNvSpPr>
            <a:spLocks noChangeArrowheads="1"/>
          </p:cNvSpPr>
          <p:nvPr/>
        </p:nvSpPr>
        <p:spPr bwMode="auto">
          <a:xfrm>
            <a:off x="2525644" y="5747873"/>
            <a:ext cx="7838336" cy="722312"/>
          </a:xfrm>
          <a:prstGeom prst="rect">
            <a:avLst/>
          </a:prstGeom>
          <a:noFill/>
          <a:ln w="18360" cap="flat">
            <a:solidFill>
              <a:srgbClr val="CCCC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314325" indent="-29210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1pPr>
            <a:lvl2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2pPr>
            <a:lvl3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3pPr>
            <a:lvl4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4pPr>
            <a:lvl5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9pPr>
          </a:lstStyle>
          <a:p>
            <a:pPr algn="ctr" eaLnBrk="1" hangingPunct="1">
              <a:spcBef>
                <a:spcPts val="700"/>
              </a:spcBef>
              <a:buClrTx/>
              <a:buSzPct val="70000"/>
              <a:buFontTx/>
              <a:buNone/>
            </a:pPr>
            <a:r>
              <a:rPr lang="en-US" altLang="en-US" dirty="0">
                <a:solidFill>
                  <a:schemeClr val="tx1"/>
                </a:solidFill>
                <a:latin typeface="Gill Sans" charset="0"/>
                <a:ea typeface="Gill Sans" charset="0"/>
                <a:cs typeface="Gill Sans" charset="0"/>
              </a:rPr>
              <a:t>No easily creatable, readily reusable, efficiently versioned,</a:t>
            </a:r>
          </a:p>
          <a:p>
            <a:pPr algn="ctr" eaLnBrk="1" hangingPunct="1">
              <a:spcBef>
                <a:spcPts val="700"/>
              </a:spcBef>
              <a:buClrTx/>
              <a:buSzPct val="70000"/>
              <a:buFontTx/>
              <a:buNone/>
            </a:pPr>
            <a:r>
              <a:rPr lang="en-US" altLang="en-US" dirty="0">
                <a:solidFill>
                  <a:schemeClr val="tx1"/>
                </a:solidFill>
                <a:latin typeface="Gill Sans" charset="0"/>
                <a:ea typeface="Gill Sans" charset="0"/>
                <a:cs typeface="Gill Sans" charset="0"/>
              </a:rPr>
              <a:t>discrete unit of computation exists</a:t>
            </a:r>
          </a:p>
        </p:txBody>
      </p:sp>
      <p:sp>
        <p:nvSpPr>
          <p:cNvPr id="16" name="Footer Placeholder 15"/>
          <p:cNvSpPr>
            <a:spLocks noGrp="1"/>
          </p:cNvSpPr>
          <p:nvPr>
            <p:ph type="ftr" sz="quarter" idx="11"/>
          </p:nvPr>
        </p:nvSpPr>
        <p:spPr/>
        <p:txBody>
          <a:bodyPr/>
          <a:lstStyle/>
          <a:p>
            <a:r>
              <a:rPr lang="en-US"/>
              <a:t>Second SSI Workshop, Chicago, IL 2018</a:t>
            </a:r>
            <a:endParaRPr lang="en-US" dirty="0"/>
          </a:p>
        </p:txBody>
      </p:sp>
      <p:pic>
        <p:nvPicPr>
          <p:cNvPr id="17" name="Picture 16"/>
          <p:cNvPicPr>
            <a:picLocks noChangeAspect="1"/>
          </p:cNvPicPr>
          <p:nvPr/>
        </p:nvPicPr>
        <p:blipFill>
          <a:blip r:embed="rId2"/>
          <a:stretch>
            <a:fillRect/>
          </a:stretch>
        </p:blipFill>
        <p:spPr>
          <a:xfrm>
            <a:off x="10829924" y="5515853"/>
            <a:ext cx="1695723" cy="1342147"/>
          </a:xfrm>
          <a:prstGeom prst="rect">
            <a:avLst/>
          </a:prstGeom>
        </p:spPr>
      </p:pic>
    </p:spTree>
    <p:extLst>
      <p:ext uri="{BB962C8B-B14F-4D97-AF65-F5344CB8AC3E}">
        <p14:creationId xmlns:p14="http://schemas.microsoft.com/office/powerpoint/2010/main" val="51024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Packaging Details</a:t>
            </a:r>
          </a:p>
        </p:txBody>
      </p:sp>
      <p:sp>
        <p:nvSpPr>
          <p:cNvPr id="3" name="Content Placeholder 2"/>
          <p:cNvSpPr>
            <a:spLocks noGrp="1"/>
          </p:cNvSpPr>
          <p:nvPr>
            <p:ph idx="1"/>
          </p:nvPr>
        </p:nvSpPr>
        <p:spPr/>
        <p:txBody>
          <a:bodyPr/>
          <a:lstStyle/>
          <a:p>
            <a:endParaRPr lang="en-US"/>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830" y="2046288"/>
            <a:ext cx="3111319" cy="3154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Rectangle 10"/>
          <p:cNvSpPr>
            <a:spLocks noChangeArrowheads="1"/>
          </p:cNvSpPr>
          <p:nvPr/>
        </p:nvSpPr>
        <p:spPr bwMode="auto">
          <a:xfrm>
            <a:off x="1490662" y="2046288"/>
            <a:ext cx="3998913" cy="1893888"/>
          </a:xfrm>
          <a:prstGeom prst="rect">
            <a:avLst/>
          </a:prstGeom>
          <a:noFill/>
          <a:ln w="18360" cap="flat">
            <a:solidFill>
              <a:srgbClr val="CCBE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819150" indent="-66675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1pPr>
            <a:lvl2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2pPr>
            <a:lvl3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3pPr>
            <a:lvl4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4pPr>
            <a:lvl5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9pPr>
          </a:lstStyle>
          <a:p>
            <a:pPr eaLnBrk="1" hangingPunct="1">
              <a:spcBef>
                <a:spcPts val="700"/>
              </a:spcBef>
              <a:buClrTx/>
              <a:buFontTx/>
              <a:buNone/>
            </a:pPr>
            <a:r>
              <a:rPr lang="en-US" altLang="en-US" dirty="0">
                <a:solidFill>
                  <a:schemeClr val="tx1"/>
                </a:solidFill>
                <a:latin typeface="Gill Sans" charset="0"/>
                <a:ea typeface="Gill Sans" charset="0"/>
                <a:cs typeface="Gill Sans" charset="0"/>
              </a:rPr>
              <a:t>1) Attach to process</a:t>
            </a:r>
          </a:p>
          <a:p>
            <a:pPr eaLnBrk="1" hangingPunct="1">
              <a:spcBef>
                <a:spcPts val="700"/>
              </a:spcBef>
              <a:buClrTx/>
              <a:buFontTx/>
              <a:buNone/>
            </a:pPr>
            <a:r>
              <a:rPr lang="en-US" altLang="en-US" dirty="0">
                <a:solidFill>
                  <a:schemeClr val="tx1"/>
                </a:solidFill>
                <a:latin typeface="Gill Sans" charset="0"/>
                <a:ea typeface="Gill Sans" charset="0"/>
                <a:cs typeface="Gill Sans" charset="0"/>
              </a:rPr>
              <a:t>2) Intercept system calls</a:t>
            </a:r>
          </a:p>
          <a:p>
            <a:pPr eaLnBrk="1" hangingPunct="1">
              <a:spcBef>
                <a:spcPts val="700"/>
              </a:spcBef>
              <a:buClrTx/>
              <a:buFontTx/>
              <a:buNone/>
            </a:pPr>
            <a:r>
              <a:rPr lang="en-US" altLang="en-US" dirty="0">
                <a:solidFill>
                  <a:schemeClr val="tx1"/>
                </a:solidFill>
                <a:latin typeface="Gill Sans" charset="0"/>
                <a:ea typeface="Gill Sans" charset="0"/>
                <a:cs typeface="Gill Sans" charset="0"/>
              </a:rPr>
              <a:t>3) Copy files / executables</a:t>
            </a:r>
          </a:p>
          <a:p>
            <a:pPr eaLnBrk="1" hangingPunct="1">
              <a:spcBef>
                <a:spcPts val="700"/>
              </a:spcBef>
              <a:buClrTx/>
              <a:buFontTx/>
              <a:buNone/>
            </a:pPr>
            <a:r>
              <a:rPr lang="en-US" altLang="en-US" dirty="0">
                <a:solidFill>
                  <a:schemeClr val="tx1"/>
                </a:solidFill>
                <a:latin typeface="Gill Sans" charset="0"/>
                <a:ea typeface="Gill Sans" charset="0"/>
                <a:cs typeface="Gill Sans" charset="0"/>
              </a:rPr>
              <a:t>4) Log system calls</a:t>
            </a:r>
          </a:p>
        </p:txBody>
      </p:sp>
      <p:sp>
        <p:nvSpPr>
          <p:cNvPr id="6" name="Footer Placeholder 5"/>
          <p:cNvSpPr>
            <a:spLocks noGrp="1"/>
          </p:cNvSpPr>
          <p:nvPr>
            <p:ph type="ftr" sz="quarter" idx="11"/>
          </p:nvPr>
        </p:nvSpPr>
        <p:spPr/>
        <p:txBody>
          <a:bodyPr/>
          <a:lstStyle/>
          <a:p>
            <a:r>
              <a:rPr lang="en-US"/>
              <a:t>Second SSI Workshop, Chicago, IL 2018</a:t>
            </a:r>
            <a:endParaRPr lang="en-US" dirty="0"/>
          </a:p>
        </p:txBody>
      </p:sp>
      <p:pic>
        <p:nvPicPr>
          <p:cNvPr id="7" name="Picture 6"/>
          <p:cNvPicPr>
            <a:picLocks noChangeAspect="1"/>
          </p:cNvPicPr>
          <p:nvPr/>
        </p:nvPicPr>
        <p:blipFill>
          <a:blip r:embed="rId3"/>
          <a:stretch>
            <a:fillRect/>
          </a:stretch>
        </p:blipFill>
        <p:spPr>
          <a:xfrm>
            <a:off x="10829924" y="5515853"/>
            <a:ext cx="1695723" cy="1342147"/>
          </a:xfrm>
          <a:prstGeom prst="rect">
            <a:avLst/>
          </a:prstGeom>
        </p:spPr>
      </p:pic>
    </p:spTree>
    <p:extLst>
      <p:ext uri="{BB962C8B-B14F-4D97-AF65-F5344CB8AC3E}">
        <p14:creationId xmlns:p14="http://schemas.microsoft.com/office/powerpoint/2010/main" val="155949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268E-3B82-0F4A-92CC-D9FE928C83AE}"/>
              </a:ext>
            </a:extLst>
          </p:cNvPr>
          <p:cNvSpPr>
            <a:spLocks noGrp="1"/>
          </p:cNvSpPr>
          <p:nvPr>
            <p:ph type="title"/>
          </p:nvPr>
        </p:nvSpPr>
        <p:spPr/>
        <p:txBody>
          <a:bodyPr/>
          <a:lstStyle/>
          <a:p>
            <a:pPr algn="ctr"/>
            <a:r>
              <a:rPr lang="en-US" b="1" dirty="0"/>
              <a:t>Debt</a:t>
            </a:r>
          </a:p>
        </p:txBody>
      </p:sp>
      <p:sp>
        <p:nvSpPr>
          <p:cNvPr id="4" name="Footer Placeholder 3">
            <a:extLst>
              <a:ext uri="{FF2B5EF4-FFF2-40B4-BE49-F238E27FC236}">
                <a16:creationId xmlns:a16="http://schemas.microsoft.com/office/drawing/2014/main" id="{FA048038-C4BC-B843-A8FE-2345D55DA165}"/>
              </a:ext>
            </a:extLst>
          </p:cNvPr>
          <p:cNvSpPr>
            <a:spLocks noGrp="1"/>
          </p:cNvSpPr>
          <p:nvPr>
            <p:ph type="ftr" sz="quarter" idx="11"/>
          </p:nvPr>
        </p:nvSpPr>
        <p:spPr/>
        <p:txBody>
          <a:bodyPr/>
          <a:lstStyle/>
          <a:p>
            <a:r>
              <a:rPr lang="en-US"/>
              <a:t>Second SSI Workshop, Chicago, IL 2018</a:t>
            </a:r>
            <a:endParaRPr lang="en-US" dirty="0"/>
          </a:p>
        </p:txBody>
      </p:sp>
      <p:pic>
        <p:nvPicPr>
          <p:cNvPr id="9" name="Picture 8">
            <a:extLst>
              <a:ext uri="{FF2B5EF4-FFF2-40B4-BE49-F238E27FC236}">
                <a16:creationId xmlns:a16="http://schemas.microsoft.com/office/drawing/2014/main" id="{0894A654-3ACD-FA44-AB4E-281651FF72D1}"/>
              </a:ext>
            </a:extLst>
          </p:cNvPr>
          <p:cNvPicPr>
            <a:picLocks noChangeAspect="1"/>
          </p:cNvPicPr>
          <p:nvPr/>
        </p:nvPicPr>
        <p:blipFill>
          <a:blip r:embed="rId3"/>
          <a:stretch>
            <a:fillRect/>
          </a:stretch>
        </p:blipFill>
        <p:spPr>
          <a:xfrm>
            <a:off x="3531299" y="1804383"/>
            <a:ext cx="4744765" cy="4393821"/>
          </a:xfrm>
          <a:prstGeom prst="rect">
            <a:avLst/>
          </a:prstGeom>
        </p:spPr>
      </p:pic>
      <p:pic>
        <p:nvPicPr>
          <p:cNvPr id="10" name="Picture 9">
            <a:extLst>
              <a:ext uri="{FF2B5EF4-FFF2-40B4-BE49-F238E27FC236}">
                <a16:creationId xmlns:a16="http://schemas.microsoft.com/office/drawing/2014/main" id="{9D492324-215C-A547-9B94-6A300E8E8C05}"/>
              </a:ext>
            </a:extLst>
          </p:cNvPr>
          <p:cNvPicPr>
            <a:picLocks noChangeAspect="1"/>
          </p:cNvPicPr>
          <p:nvPr/>
        </p:nvPicPr>
        <p:blipFill>
          <a:blip r:embed="rId4"/>
          <a:stretch>
            <a:fillRect/>
          </a:stretch>
        </p:blipFill>
        <p:spPr>
          <a:xfrm>
            <a:off x="10668000" y="5346615"/>
            <a:ext cx="1909546" cy="1511385"/>
          </a:xfrm>
          <a:prstGeom prst="rect">
            <a:avLst/>
          </a:prstGeom>
        </p:spPr>
      </p:pic>
      <p:pic>
        <p:nvPicPr>
          <p:cNvPr id="11" name="pasted-image.tiff">
            <a:extLst>
              <a:ext uri="{FF2B5EF4-FFF2-40B4-BE49-F238E27FC236}">
                <a16:creationId xmlns:a16="http://schemas.microsoft.com/office/drawing/2014/main" id="{F78BC387-2994-6840-8BF2-C98667224B51}"/>
              </a:ext>
            </a:extLst>
          </p:cNvPr>
          <p:cNvPicPr>
            <a:picLocks noChangeAspect="1"/>
          </p:cNvPicPr>
          <p:nvPr/>
        </p:nvPicPr>
        <p:blipFill>
          <a:blip r:embed="rId5">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491691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and Retrieval</a:t>
            </a:r>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944" y="3708400"/>
            <a:ext cx="3960812" cy="234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Rectangle 3"/>
          <p:cNvSpPr>
            <a:spLocks noChangeArrowheads="1"/>
          </p:cNvSpPr>
          <p:nvPr/>
        </p:nvSpPr>
        <p:spPr bwMode="auto">
          <a:xfrm>
            <a:off x="3789119" y="6054725"/>
            <a:ext cx="395605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1400" b="1">
                <a:solidFill>
                  <a:srgbClr val="BA131A"/>
                </a:solidFill>
                <a:effectLst>
                  <a:outerShdw blurRad="38100" dist="38100" dir="2700000" algn="tl">
                    <a:srgbClr val="000000"/>
                  </a:outerShdw>
                </a:effectLst>
                <a:latin typeface="Arial" charset="0"/>
              </a:rPr>
              <a:t>Deduplicated Container Storage</a:t>
            </a:r>
          </a:p>
        </p:txBody>
      </p:sp>
      <p:sp>
        <p:nvSpPr>
          <p:cNvPr id="6" name="Rectangle 5"/>
          <p:cNvSpPr>
            <a:spLocks noChangeArrowheads="1"/>
          </p:cNvSpPr>
          <p:nvPr/>
        </p:nvSpPr>
        <p:spPr bwMode="auto">
          <a:xfrm>
            <a:off x="2279406" y="1690688"/>
            <a:ext cx="308451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marL="314325" indent="-29210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1pPr>
            <a:lvl2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2pPr>
            <a:lvl3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3pPr>
            <a:lvl4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4pPr>
            <a:lvl5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9pPr>
          </a:lstStyle>
          <a:p>
            <a:pPr algn="ctr" eaLnBrk="1" hangingPunct="1">
              <a:spcBef>
                <a:spcPts val="700"/>
              </a:spcBef>
              <a:buClrTx/>
              <a:buSzPct val="70000"/>
              <a:buFontTx/>
              <a:buNone/>
            </a:pPr>
            <a:r>
              <a:rPr lang="en-US" altLang="en-US" dirty="0">
                <a:solidFill>
                  <a:schemeClr val="tx1"/>
                </a:solidFill>
                <a:latin typeface="Gill Sans" charset="0"/>
                <a:ea typeface="Gill Sans" charset="0"/>
                <a:cs typeface="Gill Sans" charset="0"/>
              </a:rPr>
              <a:t>Store package:</a:t>
            </a:r>
          </a:p>
        </p:txBody>
      </p:sp>
      <p:sp>
        <p:nvSpPr>
          <p:cNvPr id="7" name="Rectangle 6"/>
          <p:cNvSpPr>
            <a:spLocks noChangeArrowheads="1"/>
          </p:cNvSpPr>
          <p:nvPr/>
        </p:nvSpPr>
        <p:spPr bwMode="auto">
          <a:xfrm>
            <a:off x="2293694" y="2185988"/>
            <a:ext cx="3070225" cy="1266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273050" indent="-2095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9pPr>
          </a:lstStyle>
          <a:p>
            <a:pPr eaLnBrk="1" hangingPunct="1">
              <a:spcBef>
                <a:spcPts val="700"/>
              </a:spcBef>
              <a:buClrTx/>
              <a:buFontTx/>
              <a:buNone/>
            </a:pPr>
            <a:r>
              <a:rPr lang="en-US" altLang="en-US" sz="2000" dirty="0">
                <a:solidFill>
                  <a:schemeClr val="tx1"/>
                </a:solidFill>
                <a:latin typeface="Gill Sans" charset="0"/>
                <a:ea typeface="Gill Sans" charset="0"/>
                <a:cs typeface="Gill Sans" charset="0"/>
              </a:rPr>
              <a:t> 1) Archive package-root</a:t>
            </a:r>
          </a:p>
          <a:p>
            <a:pPr eaLnBrk="1" hangingPunct="1">
              <a:spcBef>
                <a:spcPts val="700"/>
              </a:spcBef>
              <a:buClrTx/>
              <a:buFontTx/>
              <a:buNone/>
            </a:pPr>
            <a:r>
              <a:rPr lang="en-US" altLang="en-US" sz="2000" dirty="0">
                <a:solidFill>
                  <a:schemeClr val="tx1"/>
                </a:solidFill>
                <a:latin typeface="Gill Sans" charset="0"/>
                <a:ea typeface="Gill Sans" charset="0"/>
                <a:cs typeface="Gill Sans" charset="0"/>
              </a:rPr>
              <a:t> 2) CDC on archive</a:t>
            </a:r>
          </a:p>
          <a:p>
            <a:pPr eaLnBrk="1" hangingPunct="1">
              <a:spcBef>
                <a:spcPts val="700"/>
              </a:spcBef>
              <a:buClrTx/>
              <a:buFontTx/>
              <a:buNone/>
            </a:pPr>
            <a:r>
              <a:rPr lang="en-US" altLang="en-US" sz="2000" dirty="0">
                <a:solidFill>
                  <a:schemeClr val="tx1"/>
                </a:solidFill>
                <a:latin typeface="Gill Sans" charset="0"/>
                <a:ea typeface="Gill Sans" charset="0"/>
                <a:cs typeface="Gill Sans" charset="0"/>
              </a:rPr>
              <a:t> 3) Store manifest</a:t>
            </a:r>
          </a:p>
        </p:txBody>
      </p:sp>
      <p:sp>
        <p:nvSpPr>
          <p:cNvPr id="8" name="Rectangle 8"/>
          <p:cNvSpPr>
            <a:spLocks noChangeArrowheads="1"/>
          </p:cNvSpPr>
          <p:nvPr/>
        </p:nvSpPr>
        <p:spPr bwMode="auto">
          <a:xfrm>
            <a:off x="6170369" y="1690688"/>
            <a:ext cx="3084512"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marL="314325" indent="-29210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1pPr>
            <a:lvl2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2pPr>
            <a:lvl3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3pPr>
            <a:lvl4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4pPr>
            <a:lvl5pPr>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314325" algn="l"/>
                <a:tab pos="771525" algn="l"/>
                <a:tab pos="1228725" algn="l"/>
                <a:tab pos="1685925" algn="l"/>
                <a:tab pos="2143125" algn="l"/>
                <a:tab pos="2600325" algn="l"/>
                <a:tab pos="3057525" algn="l"/>
                <a:tab pos="3514725" algn="l"/>
                <a:tab pos="3971925" algn="l"/>
                <a:tab pos="4429125" algn="l"/>
                <a:tab pos="4886325" algn="l"/>
                <a:tab pos="5343525" algn="l"/>
                <a:tab pos="5800725" algn="l"/>
                <a:tab pos="6257925" algn="l"/>
                <a:tab pos="6715125" algn="l"/>
                <a:tab pos="7172325" algn="l"/>
                <a:tab pos="7629525" algn="l"/>
                <a:tab pos="8086725" algn="l"/>
                <a:tab pos="8543925" algn="l"/>
                <a:tab pos="9001125" algn="l"/>
                <a:tab pos="9458325" algn="l"/>
              </a:tabLst>
              <a:defRPr sz="2400">
                <a:solidFill>
                  <a:srgbClr val="FFFFFF"/>
                </a:solidFill>
                <a:latin typeface="Times New Roman" charset="0"/>
                <a:ea typeface="Droid Sans" charset="0"/>
                <a:cs typeface="Droid Sans" charset="0"/>
              </a:defRPr>
            </a:lvl9pPr>
          </a:lstStyle>
          <a:p>
            <a:pPr algn="ctr" eaLnBrk="1" hangingPunct="1">
              <a:spcBef>
                <a:spcPts val="700"/>
              </a:spcBef>
              <a:buClrTx/>
              <a:buSzPct val="70000"/>
              <a:buFontTx/>
              <a:buNone/>
            </a:pPr>
            <a:r>
              <a:rPr lang="en-US" altLang="en-US" dirty="0">
                <a:solidFill>
                  <a:schemeClr val="tx1"/>
                </a:solidFill>
                <a:latin typeface="Gill Sans" charset="0"/>
                <a:ea typeface="Gill Sans" charset="0"/>
                <a:cs typeface="Gill Sans" charset="0"/>
              </a:rPr>
              <a:t>Retrieve package:</a:t>
            </a:r>
          </a:p>
        </p:txBody>
      </p:sp>
      <p:sp>
        <p:nvSpPr>
          <p:cNvPr id="9" name="Rectangle 9"/>
          <p:cNvSpPr>
            <a:spLocks noChangeArrowheads="1"/>
          </p:cNvSpPr>
          <p:nvPr/>
        </p:nvSpPr>
        <p:spPr bwMode="auto">
          <a:xfrm>
            <a:off x="6183069" y="2185988"/>
            <a:ext cx="2955925" cy="1266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273050" indent="-2095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400">
                <a:solidFill>
                  <a:srgbClr val="FFFFFF"/>
                </a:solidFill>
                <a:latin typeface="Times New Roman" charset="0"/>
                <a:ea typeface="Droid Sans" charset="0"/>
                <a:cs typeface="Droid Sans" charset="0"/>
              </a:defRPr>
            </a:lvl9pPr>
          </a:lstStyle>
          <a:p>
            <a:pPr eaLnBrk="1" hangingPunct="1">
              <a:spcBef>
                <a:spcPts val="700"/>
              </a:spcBef>
              <a:buClrTx/>
              <a:buFontTx/>
              <a:buNone/>
            </a:pPr>
            <a:r>
              <a:rPr lang="en-US" altLang="en-US" sz="1800" dirty="0">
                <a:solidFill>
                  <a:schemeClr val="tx1"/>
                </a:solidFill>
                <a:latin typeface="Gill Sans" charset="0"/>
                <a:ea typeface="Gill Sans" charset="0"/>
                <a:cs typeface="Gill Sans" charset="0"/>
              </a:rPr>
              <a:t> 1) Retrieve manifest</a:t>
            </a:r>
          </a:p>
          <a:p>
            <a:pPr eaLnBrk="1" hangingPunct="1">
              <a:spcBef>
                <a:spcPts val="700"/>
              </a:spcBef>
              <a:buClrTx/>
              <a:buFontTx/>
              <a:buNone/>
            </a:pPr>
            <a:r>
              <a:rPr lang="en-US" altLang="en-US" sz="1800" dirty="0">
                <a:solidFill>
                  <a:schemeClr val="tx1"/>
                </a:solidFill>
                <a:latin typeface="Gill Sans" charset="0"/>
                <a:ea typeface="Gill Sans" charset="0"/>
                <a:cs typeface="Gill Sans" charset="0"/>
              </a:rPr>
              <a:t> 2) Concatenate chunks</a:t>
            </a:r>
          </a:p>
          <a:p>
            <a:pPr eaLnBrk="1" hangingPunct="1">
              <a:spcBef>
                <a:spcPts val="700"/>
              </a:spcBef>
              <a:buClrTx/>
              <a:buFontTx/>
              <a:buNone/>
            </a:pPr>
            <a:r>
              <a:rPr lang="en-US" altLang="en-US" sz="1800" dirty="0">
                <a:solidFill>
                  <a:schemeClr val="tx1"/>
                </a:solidFill>
                <a:latin typeface="Gill Sans" charset="0"/>
                <a:ea typeface="Gill Sans" charset="0"/>
                <a:cs typeface="Gill Sans" charset="0"/>
              </a:rPr>
              <a:t> 3) Extract archive</a:t>
            </a:r>
          </a:p>
        </p:txBody>
      </p:sp>
      <p:sp>
        <p:nvSpPr>
          <p:cNvPr id="10" name="Footer Placeholder 9"/>
          <p:cNvSpPr>
            <a:spLocks noGrp="1"/>
          </p:cNvSpPr>
          <p:nvPr>
            <p:ph type="ftr" sz="quarter" idx="11"/>
          </p:nvPr>
        </p:nvSpPr>
        <p:spPr/>
        <p:txBody>
          <a:bodyPr/>
          <a:lstStyle/>
          <a:p>
            <a:r>
              <a:rPr lang="en-US"/>
              <a:t>Second SSI Workshop, Chicago, IL 2018</a:t>
            </a:r>
            <a:endParaRPr lang="en-US" dirty="0"/>
          </a:p>
        </p:txBody>
      </p:sp>
      <p:pic>
        <p:nvPicPr>
          <p:cNvPr id="11" name="Picture 10"/>
          <p:cNvPicPr>
            <a:picLocks noChangeAspect="1"/>
          </p:cNvPicPr>
          <p:nvPr/>
        </p:nvPicPr>
        <p:blipFill>
          <a:blip r:embed="rId3"/>
          <a:stretch>
            <a:fillRect/>
          </a:stretch>
        </p:blipFill>
        <p:spPr>
          <a:xfrm>
            <a:off x="10829924" y="5515853"/>
            <a:ext cx="1695723" cy="1342147"/>
          </a:xfrm>
          <a:prstGeom prst="rect">
            <a:avLst/>
          </a:prstGeom>
        </p:spPr>
      </p:pic>
    </p:spTree>
    <p:extLst>
      <p:ext uri="{BB962C8B-B14F-4D97-AF65-F5344CB8AC3E}">
        <p14:creationId xmlns:p14="http://schemas.microsoft.com/office/powerpoint/2010/main" val="148023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Provenance</a:t>
            </a:r>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840835"/>
            <a:ext cx="11200994" cy="12131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Rectangle 3"/>
          <p:cNvSpPr>
            <a:spLocks noChangeArrowheads="1"/>
          </p:cNvSpPr>
          <p:nvPr/>
        </p:nvSpPr>
        <p:spPr bwMode="auto">
          <a:xfrm>
            <a:off x="3780428" y="4268376"/>
            <a:ext cx="5316537"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2000" dirty="0">
                <a:solidFill>
                  <a:schemeClr val="tx1"/>
                </a:solidFill>
                <a:latin typeface="Gill Sans" charset="0"/>
                <a:ea typeface="Gill Sans" charset="0"/>
                <a:cs typeface="Gill Sans" charset="0"/>
              </a:rPr>
              <a:t>Part Of A Normal (Verbose) Provenance Log</a:t>
            </a:r>
          </a:p>
        </p:txBody>
      </p:sp>
      <p:sp>
        <p:nvSpPr>
          <p:cNvPr id="6" name="Rectangle 4"/>
          <p:cNvSpPr>
            <a:spLocks noChangeArrowheads="1"/>
          </p:cNvSpPr>
          <p:nvPr/>
        </p:nvSpPr>
        <p:spPr bwMode="auto">
          <a:xfrm>
            <a:off x="1563688" y="6346470"/>
            <a:ext cx="9790112"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1800" dirty="0">
                <a:solidFill>
                  <a:schemeClr val="tx1"/>
                </a:solidFill>
                <a:latin typeface="Gill Sans" charset="0"/>
                <a:ea typeface="Gill Sans" charset="0"/>
                <a:cs typeface="Gill Sans" charset="0"/>
              </a:rPr>
              <a:t>Small Section Of Graph Built From Normal Provenance Log</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679" y="453280"/>
            <a:ext cx="4988034" cy="3774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 name="Footer Placeholder 7"/>
          <p:cNvSpPr>
            <a:spLocks noGrp="1"/>
          </p:cNvSpPr>
          <p:nvPr>
            <p:ph type="ftr" sz="quarter" idx="11"/>
          </p:nvPr>
        </p:nvSpPr>
        <p:spPr/>
        <p:txBody>
          <a:bodyPr/>
          <a:lstStyle/>
          <a:p>
            <a:r>
              <a:rPr lang="en-US"/>
              <a:t>Second SSI Workshop, Chicago, IL 2018</a:t>
            </a:r>
            <a:endParaRPr lang="en-US" dirty="0"/>
          </a:p>
        </p:txBody>
      </p:sp>
      <p:pic>
        <p:nvPicPr>
          <p:cNvPr id="9" name="Picture 8"/>
          <p:cNvPicPr>
            <a:picLocks noChangeAspect="1"/>
          </p:cNvPicPr>
          <p:nvPr/>
        </p:nvPicPr>
        <p:blipFill>
          <a:blip r:embed="rId4"/>
          <a:stretch>
            <a:fillRect/>
          </a:stretch>
        </p:blipFill>
        <p:spPr>
          <a:xfrm>
            <a:off x="10829924" y="5515853"/>
            <a:ext cx="1695723" cy="1342147"/>
          </a:xfrm>
          <a:prstGeom prst="rect">
            <a:avLst/>
          </a:prstGeom>
        </p:spPr>
      </p:pic>
    </p:spTree>
    <p:extLst>
      <p:ext uri="{BB962C8B-B14F-4D97-AF65-F5344CB8AC3E}">
        <p14:creationId xmlns:p14="http://schemas.microsoft.com/office/powerpoint/2010/main" val="77219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Summarization: Group By Similarity</a:t>
            </a:r>
          </a:p>
        </p:txBody>
      </p:sp>
      <p:sp>
        <p:nvSpPr>
          <p:cNvPr id="3" name="Content Placeholder 2"/>
          <p:cNvSpPr>
            <a:spLocks noGrp="1"/>
          </p:cNvSpPr>
          <p:nvPr>
            <p:ph idx="1"/>
          </p:nvPr>
        </p:nvSpPr>
        <p:spPr>
          <a:xfrm>
            <a:off x="838200" y="1485900"/>
            <a:ext cx="10515600" cy="4691063"/>
          </a:xfrm>
        </p:spPr>
        <p:txBody>
          <a:bodyPr/>
          <a:lstStyle/>
          <a:p>
            <a:r>
              <a:rPr lang="en-US" dirty="0"/>
              <a:t>Group vertices by type/connections</a:t>
            </a:r>
          </a:p>
          <a:p>
            <a:r>
              <a:rPr lang="en-US" altLang="en-US" dirty="0"/>
              <a:t>Find min-connected nodes, pack into hubs</a:t>
            </a:r>
          </a:p>
          <a:p>
            <a:endParaRPr lang="en-US" dirty="0"/>
          </a:p>
          <a:p>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75" y="2708275"/>
            <a:ext cx="2352675" cy="2617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2696369"/>
            <a:ext cx="4506913" cy="2609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Line 9"/>
          <p:cNvSpPr>
            <a:spLocks noChangeShapeType="1"/>
          </p:cNvSpPr>
          <p:nvPr/>
        </p:nvSpPr>
        <p:spPr bwMode="auto">
          <a:xfrm>
            <a:off x="4565650" y="3999706"/>
            <a:ext cx="1003300" cy="1588"/>
          </a:xfrm>
          <a:prstGeom prst="line">
            <a:avLst/>
          </a:prstGeom>
          <a:noFill/>
          <a:ln w="73080" cap="flat">
            <a:solidFill>
              <a:srgbClr val="BA131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Rectangle 6"/>
          <p:cNvSpPr>
            <a:spLocks noChangeArrowheads="1"/>
          </p:cNvSpPr>
          <p:nvPr/>
        </p:nvSpPr>
        <p:spPr bwMode="auto">
          <a:xfrm>
            <a:off x="5667375" y="5346700"/>
            <a:ext cx="237807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1400" b="1">
                <a:solidFill>
                  <a:srgbClr val="BA131A"/>
                </a:solidFill>
                <a:effectLst>
                  <a:outerShdw blurRad="38100" dist="38100" dir="2700000" algn="tl">
                    <a:srgbClr val="000000"/>
                  </a:outerShdw>
                </a:effectLst>
                <a:latin typeface="Arial" charset="0"/>
              </a:rPr>
              <a:t>Similarity Applied</a:t>
            </a:r>
          </a:p>
        </p:txBody>
      </p:sp>
      <p:sp>
        <p:nvSpPr>
          <p:cNvPr id="8" name="Rectangle 8"/>
          <p:cNvSpPr>
            <a:spLocks noChangeArrowheads="1"/>
          </p:cNvSpPr>
          <p:nvPr/>
        </p:nvSpPr>
        <p:spPr bwMode="auto">
          <a:xfrm>
            <a:off x="0" y="5326063"/>
            <a:ext cx="44799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1400" b="1" dirty="0">
                <a:solidFill>
                  <a:srgbClr val="BA131A"/>
                </a:solidFill>
                <a:effectLst>
                  <a:outerShdw blurRad="38100" dist="38100" dir="2700000" algn="tl">
                    <a:srgbClr val="000000"/>
                  </a:outerShdw>
                </a:effectLst>
                <a:latin typeface="Arial" charset="0"/>
              </a:rPr>
              <a:t>Full Graph</a:t>
            </a: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5762" y="3024187"/>
            <a:ext cx="1860550" cy="1951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Rectangle 8"/>
          <p:cNvSpPr>
            <a:spLocks noChangeArrowheads="1"/>
          </p:cNvSpPr>
          <p:nvPr/>
        </p:nvSpPr>
        <p:spPr bwMode="auto">
          <a:xfrm>
            <a:off x="9240837" y="5024437"/>
            <a:ext cx="19065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1400" b="1">
                <a:solidFill>
                  <a:srgbClr val="BA131A"/>
                </a:solidFill>
                <a:effectLst>
                  <a:outerShdw blurRad="38100" dist="38100" dir="2700000" algn="tl">
                    <a:srgbClr val="000000"/>
                  </a:outerShdw>
                </a:effectLst>
                <a:latin typeface="Arial" charset="0"/>
              </a:rPr>
              <a:t>Packability Applied</a:t>
            </a:r>
          </a:p>
        </p:txBody>
      </p:sp>
      <p:sp>
        <p:nvSpPr>
          <p:cNvPr id="11" name="Line 11"/>
          <p:cNvSpPr>
            <a:spLocks noChangeShapeType="1"/>
          </p:cNvSpPr>
          <p:nvPr/>
        </p:nvSpPr>
        <p:spPr bwMode="auto">
          <a:xfrm>
            <a:off x="8250237" y="3887787"/>
            <a:ext cx="989013" cy="0"/>
          </a:xfrm>
          <a:prstGeom prst="line">
            <a:avLst/>
          </a:prstGeom>
          <a:noFill/>
          <a:ln w="73080" cap="flat">
            <a:solidFill>
              <a:srgbClr val="BA131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 name="Footer Placeholder 11"/>
          <p:cNvSpPr>
            <a:spLocks noGrp="1"/>
          </p:cNvSpPr>
          <p:nvPr>
            <p:ph type="ftr" sz="quarter" idx="11"/>
          </p:nvPr>
        </p:nvSpPr>
        <p:spPr/>
        <p:txBody>
          <a:bodyPr/>
          <a:lstStyle/>
          <a:p>
            <a:r>
              <a:rPr lang="en-US"/>
              <a:t>Second SSI Workshop, Chicago, IL 2018</a:t>
            </a:r>
            <a:endParaRPr lang="en-US" dirty="0"/>
          </a:p>
        </p:txBody>
      </p:sp>
      <p:pic>
        <p:nvPicPr>
          <p:cNvPr id="13" name="Picture 12"/>
          <p:cNvPicPr>
            <a:picLocks noChangeAspect="1"/>
          </p:cNvPicPr>
          <p:nvPr/>
        </p:nvPicPr>
        <p:blipFill>
          <a:blip r:embed="rId5"/>
          <a:stretch>
            <a:fillRect/>
          </a:stretch>
        </p:blipFill>
        <p:spPr>
          <a:xfrm>
            <a:off x="10829924" y="5515853"/>
            <a:ext cx="1695723" cy="1342147"/>
          </a:xfrm>
          <a:prstGeom prst="rect">
            <a:avLst/>
          </a:prstGeom>
        </p:spPr>
      </p:pic>
    </p:spTree>
    <p:extLst>
      <p:ext uri="{BB962C8B-B14F-4D97-AF65-F5344CB8AC3E}">
        <p14:creationId xmlns:p14="http://schemas.microsoft.com/office/powerpoint/2010/main" val="191542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Package and Repeat</a:t>
            </a:r>
          </a:p>
        </p:txBody>
      </p:sp>
      <p:sp>
        <p:nvSpPr>
          <p:cNvPr id="3" name="Content Placeholder 2"/>
          <p:cNvSpPr>
            <a:spLocks noGrp="1"/>
          </p:cNvSpPr>
          <p:nvPr>
            <p:ph idx="1"/>
          </p:nvPr>
        </p:nvSpPr>
        <p:spPr/>
        <p:txBody>
          <a:bodyPr/>
          <a:lstStyle/>
          <a:p>
            <a:endParaRPr lang="en-US" dirty="0"/>
          </a:p>
        </p:txBody>
      </p:sp>
      <p:sp>
        <p:nvSpPr>
          <p:cNvPr id="4" name="Rectangle 2"/>
          <p:cNvSpPr>
            <a:spLocks noChangeArrowheads="1"/>
          </p:cNvSpPr>
          <p:nvPr/>
        </p:nvSpPr>
        <p:spPr bwMode="auto">
          <a:xfrm>
            <a:off x="987425" y="4186238"/>
            <a:ext cx="4324350" cy="1404937"/>
          </a:xfrm>
          <a:prstGeom prst="rect">
            <a:avLst/>
          </a:prstGeom>
          <a:noFill/>
          <a:ln w="18360" cap="flat">
            <a:solidFill>
              <a:srgbClr val="CCBE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254000" indent="-22860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1pPr>
            <a:lvl2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2pPr>
            <a:lvl3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3pPr>
            <a:lvl4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4pPr>
            <a:lvl5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sz="2400">
                <a:solidFill>
                  <a:srgbClr val="FFFFFF"/>
                </a:solidFill>
                <a:latin typeface="Times New Roman" charset="0"/>
                <a:ea typeface="Droid Sans" charset="0"/>
                <a:cs typeface="Droid Sans" charset="0"/>
              </a:defRPr>
            </a:lvl9pPr>
          </a:lstStyle>
          <a:p>
            <a:pPr marL="368300" indent="-342900" eaLnBrk="1" hangingPunct="1">
              <a:spcBef>
                <a:spcPts val="700"/>
              </a:spcBef>
              <a:buClr>
                <a:srgbClr val="CCBE00"/>
              </a:buClr>
              <a:buSzPct val="75000"/>
              <a:buFont typeface="Arial" charset="0"/>
              <a:buChar char="•"/>
            </a:pPr>
            <a:r>
              <a:rPr lang="en-US" altLang="en-US" dirty="0">
                <a:solidFill>
                  <a:schemeClr val="tx1"/>
                </a:solidFill>
                <a:latin typeface="Gill Sans" charset="0"/>
                <a:ea typeface="Gill Sans" charset="0"/>
                <a:cs typeface="Gill Sans" charset="0"/>
              </a:rPr>
              <a:t>I/O-intensive apps: VIC</a:t>
            </a:r>
          </a:p>
          <a:p>
            <a:pPr marL="368300" indent="-342900" eaLnBrk="1" hangingPunct="1">
              <a:spcBef>
                <a:spcPts val="700"/>
              </a:spcBef>
              <a:buClr>
                <a:srgbClr val="CCBE00"/>
              </a:buClr>
              <a:buSzPct val="75000"/>
              <a:buFont typeface="Arial" charset="0"/>
              <a:buChar char="•"/>
            </a:pPr>
            <a:r>
              <a:rPr lang="en-US" altLang="en-US" dirty="0">
                <a:solidFill>
                  <a:schemeClr val="tx1"/>
                </a:solidFill>
                <a:latin typeface="Gill Sans" charset="0"/>
                <a:ea typeface="Gill Sans" charset="0"/>
                <a:cs typeface="Gill Sans" charset="0"/>
              </a:rPr>
              <a:t>Non-I/O-intensive apps: FIE</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9975" y="2441575"/>
            <a:ext cx="2943225" cy="2560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Rectangle 4"/>
          <p:cNvSpPr>
            <a:spLocks noChangeArrowheads="1"/>
          </p:cNvSpPr>
          <p:nvPr/>
        </p:nvSpPr>
        <p:spPr bwMode="auto">
          <a:xfrm>
            <a:off x="6149975" y="5010150"/>
            <a:ext cx="29432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Times New Roman" charset="0"/>
                <a:ea typeface="Droid Sans" charset="0"/>
                <a:cs typeface="Droid Sans" charset="0"/>
              </a:defRPr>
            </a:lvl9pPr>
          </a:lstStyle>
          <a:p>
            <a:pPr algn="ctr" eaLnBrk="1" hangingPunct="1">
              <a:spcBef>
                <a:spcPts val="500"/>
              </a:spcBef>
              <a:buClrTx/>
              <a:buSzPct val="70000"/>
              <a:buFontTx/>
              <a:buNone/>
            </a:pPr>
            <a:r>
              <a:rPr lang="en-US" altLang="en-US" sz="1400" b="1">
                <a:solidFill>
                  <a:srgbClr val="BA131A"/>
                </a:solidFill>
                <a:effectLst>
                  <a:outerShdw blurRad="38100" dist="38100" dir="2700000" algn="tl">
                    <a:srgbClr val="000000"/>
                  </a:outerShdw>
                </a:effectLst>
                <a:latin typeface="Arial" charset="0"/>
              </a:rPr>
              <a:t>Package/Repeat Runtimes</a:t>
            </a:r>
          </a:p>
        </p:txBody>
      </p:sp>
      <p:sp>
        <p:nvSpPr>
          <p:cNvPr id="7" name="Rectangle 5"/>
          <p:cNvSpPr>
            <a:spLocks noChangeArrowheads="1"/>
          </p:cNvSpPr>
          <p:nvPr/>
        </p:nvSpPr>
        <p:spPr bwMode="auto">
          <a:xfrm>
            <a:off x="1628775" y="2097088"/>
            <a:ext cx="3175000" cy="1466850"/>
          </a:xfrm>
          <a:prstGeom prst="rect">
            <a:avLst/>
          </a:prstGeom>
          <a:noFill/>
          <a:ln w="18360" cap="flat">
            <a:solidFill>
              <a:srgbClr val="CCBE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9000" tIns="55800" rIns="99000" bIns="55800"/>
          <a:lstStyle>
            <a:lvl1pPr marL="819150" indent="-66675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1pPr>
            <a:lvl2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2pPr>
            <a:lvl3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3pPr>
            <a:lvl4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4pPr>
            <a:lvl5pPr>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819150" algn="l"/>
                <a:tab pos="1276350" algn="l"/>
                <a:tab pos="1733550" algn="l"/>
                <a:tab pos="2190750" algn="l"/>
                <a:tab pos="2647950" algn="l"/>
                <a:tab pos="3105150" algn="l"/>
                <a:tab pos="3562350" algn="l"/>
                <a:tab pos="4019550" algn="l"/>
                <a:tab pos="4476750" algn="l"/>
                <a:tab pos="4933950" algn="l"/>
                <a:tab pos="5391150" algn="l"/>
                <a:tab pos="5848350" algn="l"/>
                <a:tab pos="6305550" algn="l"/>
                <a:tab pos="6762750" algn="l"/>
                <a:tab pos="7219950" algn="l"/>
                <a:tab pos="7677150" algn="l"/>
                <a:tab pos="8134350" algn="l"/>
                <a:tab pos="8591550" algn="l"/>
                <a:tab pos="9048750" algn="l"/>
                <a:tab pos="9505950" algn="l"/>
                <a:tab pos="9963150" algn="l"/>
              </a:tabLst>
              <a:defRPr sz="2400">
                <a:solidFill>
                  <a:srgbClr val="FFFFFF"/>
                </a:solidFill>
                <a:latin typeface="Times New Roman" charset="0"/>
                <a:ea typeface="Droid Sans" charset="0"/>
                <a:cs typeface="Droid Sans" charset="0"/>
              </a:defRPr>
            </a:lvl9pPr>
          </a:lstStyle>
          <a:p>
            <a:pPr eaLnBrk="1" hangingPunct="1">
              <a:spcBef>
                <a:spcPts val="700"/>
              </a:spcBef>
              <a:buClrTx/>
              <a:buFontTx/>
              <a:buNone/>
            </a:pPr>
            <a:r>
              <a:rPr lang="en-US" altLang="en-US" dirty="0">
                <a:solidFill>
                  <a:schemeClr val="tx1"/>
                </a:solidFill>
                <a:latin typeface="Gill Sans" charset="0"/>
                <a:ea typeface="Gill Sans" charset="0"/>
                <a:cs typeface="Gill Sans" charset="0"/>
              </a:rPr>
              <a:t>1) Run app normally</a:t>
            </a:r>
          </a:p>
          <a:p>
            <a:pPr eaLnBrk="1" hangingPunct="1">
              <a:spcBef>
                <a:spcPts val="700"/>
              </a:spcBef>
              <a:buClrTx/>
              <a:buFontTx/>
              <a:buNone/>
            </a:pPr>
            <a:r>
              <a:rPr lang="en-US" altLang="en-US" dirty="0">
                <a:solidFill>
                  <a:schemeClr val="tx1"/>
                </a:solidFill>
                <a:latin typeface="Gill Sans" charset="0"/>
                <a:ea typeface="Gill Sans" charset="0"/>
                <a:cs typeface="Gill Sans" charset="0"/>
              </a:rPr>
              <a:t>2) Run with package</a:t>
            </a:r>
          </a:p>
          <a:p>
            <a:pPr eaLnBrk="1" hangingPunct="1">
              <a:spcBef>
                <a:spcPts val="700"/>
              </a:spcBef>
              <a:buClrTx/>
              <a:buFontTx/>
              <a:buNone/>
            </a:pPr>
            <a:r>
              <a:rPr lang="en-US" altLang="en-US" dirty="0">
                <a:solidFill>
                  <a:schemeClr val="tx1"/>
                </a:solidFill>
                <a:latin typeface="Gill Sans" charset="0"/>
                <a:ea typeface="Gill Sans" charset="0"/>
                <a:cs typeface="Gill Sans" charset="0"/>
              </a:rPr>
              <a:t>3) Run with repeat</a:t>
            </a:r>
          </a:p>
        </p:txBody>
      </p:sp>
      <p:sp>
        <p:nvSpPr>
          <p:cNvPr id="8" name="Footer Placeholder 7"/>
          <p:cNvSpPr>
            <a:spLocks noGrp="1"/>
          </p:cNvSpPr>
          <p:nvPr>
            <p:ph type="ftr" sz="quarter" idx="11"/>
          </p:nvPr>
        </p:nvSpPr>
        <p:spPr/>
        <p:txBody>
          <a:bodyPr/>
          <a:lstStyle/>
          <a:p>
            <a:r>
              <a:rPr lang="en-US"/>
              <a:t>Second SSI Workshop, Chicago, IL 2018</a:t>
            </a:r>
            <a:endParaRPr lang="en-US" dirty="0"/>
          </a:p>
        </p:txBody>
      </p:sp>
      <p:pic>
        <p:nvPicPr>
          <p:cNvPr id="9" name="Picture 8"/>
          <p:cNvPicPr>
            <a:picLocks noChangeAspect="1"/>
          </p:cNvPicPr>
          <p:nvPr/>
        </p:nvPicPr>
        <p:blipFill>
          <a:blip r:embed="rId3"/>
          <a:stretch>
            <a:fillRect/>
          </a:stretch>
        </p:blipFill>
        <p:spPr>
          <a:xfrm>
            <a:off x="10829924" y="5515853"/>
            <a:ext cx="1695723" cy="1342147"/>
          </a:xfrm>
          <a:prstGeom prst="rect">
            <a:avLst/>
          </a:prstGeom>
        </p:spPr>
      </p:pic>
    </p:spTree>
    <p:extLst>
      <p:ext uri="{BB962C8B-B14F-4D97-AF65-F5344CB8AC3E}">
        <p14:creationId xmlns:p14="http://schemas.microsoft.com/office/powerpoint/2010/main" val="188845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3EAA-B64F-474C-94D9-EF3DA85899D1}"/>
              </a:ext>
            </a:extLst>
          </p:cNvPr>
          <p:cNvSpPr>
            <a:spLocks noGrp="1"/>
          </p:cNvSpPr>
          <p:nvPr>
            <p:ph type="title"/>
          </p:nvPr>
        </p:nvSpPr>
        <p:spPr/>
        <p:txBody>
          <a:bodyPr/>
          <a:lstStyle/>
          <a:p>
            <a:pPr algn="ctr"/>
            <a:r>
              <a:rPr lang="en-US" b="1" dirty="0"/>
              <a:t>Software Debt</a:t>
            </a:r>
          </a:p>
        </p:txBody>
      </p:sp>
      <p:sp>
        <p:nvSpPr>
          <p:cNvPr id="4" name="Footer Placeholder 3">
            <a:extLst>
              <a:ext uri="{FF2B5EF4-FFF2-40B4-BE49-F238E27FC236}">
                <a16:creationId xmlns:a16="http://schemas.microsoft.com/office/drawing/2014/main" id="{DDDD4788-A074-3049-935F-BDE0F213EAE5}"/>
              </a:ext>
            </a:extLst>
          </p:cNvPr>
          <p:cNvSpPr>
            <a:spLocks noGrp="1"/>
          </p:cNvSpPr>
          <p:nvPr>
            <p:ph type="ftr" sz="quarter" idx="11"/>
          </p:nvPr>
        </p:nvSpPr>
        <p:spPr/>
        <p:txBody>
          <a:bodyPr/>
          <a:lstStyle/>
          <a:p>
            <a:r>
              <a:rPr lang="en-US"/>
              <a:t>Second SSI Workshop, Chicago, IL 2018</a:t>
            </a:r>
            <a:endParaRPr lang="en-US" dirty="0"/>
          </a:p>
        </p:txBody>
      </p:sp>
      <p:cxnSp>
        <p:nvCxnSpPr>
          <p:cNvPr id="10" name="Straight Arrow Connector 9">
            <a:extLst>
              <a:ext uri="{FF2B5EF4-FFF2-40B4-BE49-F238E27FC236}">
                <a16:creationId xmlns:a16="http://schemas.microsoft.com/office/drawing/2014/main" id="{30A6440B-1AAF-AC4A-8B39-CBBBE4AAF3B0}"/>
              </a:ext>
            </a:extLst>
          </p:cNvPr>
          <p:cNvCxnSpPr/>
          <p:nvPr/>
        </p:nvCxnSpPr>
        <p:spPr>
          <a:xfrm>
            <a:off x="3077736" y="1940312"/>
            <a:ext cx="0" cy="353493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78A75D-8DEE-B34A-8686-06F4FC6C9927}"/>
              </a:ext>
            </a:extLst>
          </p:cNvPr>
          <p:cNvCxnSpPr>
            <a:cxnSpLocks/>
          </p:cNvCxnSpPr>
          <p:nvPr/>
        </p:nvCxnSpPr>
        <p:spPr>
          <a:xfrm flipH="1">
            <a:off x="3066586" y="5464098"/>
            <a:ext cx="5653668"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874B4B-F10C-B346-83CF-CB338616D249}"/>
              </a:ext>
            </a:extLst>
          </p:cNvPr>
          <p:cNvCxnSpPr/>
          <p:nvPr/>
        </p:nvCxnSpPr>
        <p:spPr>
          <a:xfrm>
            <a:off x="4038600" y="2230244"/>
            <a:ext cx="0" cy="3245005"/>
          </a:xfrm>
          <a:prstGeom prst="line">
            <a:avLst/>
          </a:prstGeom>
          <a:ln w="381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826930-85EC-7642-B556-3CC59405266D}"/>
              </a:ext>
            </a:extLst>
          </p:cNvPr>
          <p:cNvCxnSpPr/>
          <p:nvPr/>
        </p:nvCxnSpPr>
        <p:spPr>
          <a:xfrm>
            <a:off x="7263160" y="2922392"/>
            <a:ext cx="22302" cy="2083869"/>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CE868C-5065-7349-9830-B25C2197BD37}"/>
              </a:ext>
            </a:extLst>
          </p:cNvPr>
          <p:cNvSpPr txBox="1"/>
          <p:nvPr/>
        </p:nvSpPr>
        <p:spPr>
          <a:xfrm>
            <a:off x="7560527" y="3612996"/>
            <a:ext cx="1371600" cy="646331"/>
          </a:xfrm>
          <a:prstGeom prst="rect">
            <a:avLst/>
          </a:prstGeom>
          <a:noFill/>
        </p:spPr>
        <p:txBody>
          <a:bodyPr wrap="square" rtlCol="0">
            <a:spAutoFit/>
          </a:bodyPr>
          <a:lstStyle/>
          <a:p>
            <a:r>
              <a:rPr lang="en-US" b="1" dirty="0">
                <a:solidFill>
                  <a:srgbClr val="FF0000"/>
                </a:solidFill>
              </a:rPr>
              <a:t>Software </a:t>
            </a:r>
          </a:p>
          <a:p>
            <a:r>
              <a:rPr lang="en-US" b="1" dirty="0">
                <a:solidFill>
                  <a:srgbClr val="FF0000"/>
                </a:solidFill>
              </a:rPr>
              <a:t>Debt</a:t>
            </a:r>
          </a:p>
        </p:txBody>
      </p:sp>
      <p:sp>
        <p:nvSpPr>
          <p:cNvPr id="23" name="TextBox 22">
            <a:extLst>
              <a:ext uri="{FF2B5EF4-FFF2-40B4-BE49-F238E27FC236}">
                <a16:creationId xmlns:a16="http://schemas.microsoft.com/office/drawing/2014/main" id="{6ABD2E74-A77C-5143-9BF8-339098F455B9}"/>
              </a:ext>
            </a:extLst>
          </p:cNvPr>
          <p:cNvSpPr txBox="1"/>
          <p:nvPr/>
        </p:nvSpPr>
        <p:spPr>
          <a:xfrm>
            <a:off x="8006576" y="5631366"/>
            <a:ext cx="657552" cy="369332"/>
          </a:xfrm>
          <a:prstGeom prst="rect">
            <a:avLst/>
          </a:prstGeom>
          <a:noFill/>
        </p:spPr>
        <p:txBody>
          <a:bodyPr wrap="none" rtlCol="0">
            <a:spAutoFit/>
          </a:bodyPr>
          <a:lstStyle/>
          <a:p>
            <a:r>
              <a:rPr lang="en-US" b="1" dirty="0"/>
              <a:t>Time</a:t>
            </a:r>
          </a:p>
        </p:txBody>
      </p:sp>
      <p:sp>
        <p:nvSpPr>
          <p:cNvPr id="24" name="TextBox 23">
            <a:extLst>
              <a:ext uri="{FF2B5EF4-FFF2-40B4-BE49-F238E27FC236}">
                <a16:creationId xmlns:a16="http://schemas.microsoft.com/office/drawing/2014/main" id="{57813C1B-C401-C54A-B017-0E31F7A8937B}"/>
              </a:ext>
            </a:extLst>
          </p:cNvPr>
          <p:cNvSpPr txBox="1"/>
          <p:nvPr/>
        </p:nvSpPr>
        <p:spPr>
          <a:xfrm rot="16200000">
            <a:off x="2138520" y="2634617"/>
            <a:ext cx="1311065" cy="369332"/>
          </a:xfrm>
          <a:prstGeom prst="rect">
            <a:avLst/>
          </a:prstGeom>
          <a:noFill/>
        </p:spPr>
        <p:txBody>
          <a:bodyPr wrap="none" rtlCol="0">
            <a:spAutoFit/>
          </a:bodyPr>
          <a:lstStyle/>
          <a:p>
            <a:r>
              <a:rPr lang="en-US" dirty="0"/>
              <a:t>Productivity</a:t>
            </a:r>
          </a:p>
        </p:txBody>
      </p:sp>
      <p:sp>
        <p:nvSpPr>
          <p:cNvPr id="25" name="TextBox 24">
            <a:extLst>
              <a:ext uri="{FF2B5EF4-FFF2-40B4-BE49-F238E27FC236}">
                <a16:creationId xmlns:a16="http://schemas.microsoft.com/office/drawing/2014/main" id="{B3C1EF50-65A0-9941-BC6C-1663C04DBE6E}"/>
              </a:ext>
            </a:extLst>
          </p:cNvPr>
          <p:cNvSpPr txBox="1"/>
          <p:nvPr/>
        </p:nvSpPr>
        <p:spPr>
          <a:xfrm>
            <a:off x="4228643" y="1599453"/>
            <a:ext cx="1754006" cy="369332"/>
          </a:xfrm>
          <a:prstGeom prst="rect">
            <a:avLst/>
          </a:prstGeom>
          <a:noFill/>
        </p:spPr>
        <p:txBody>
          <a:bodyPr wrap="none" rtlCol="0">
            <a:spAutoFit/>
          </a:bodyPr>
          <a:lstStyle/>
          <a:p>
            <a:r>
              <a:rPr lang="en-US" dirty="0"/>
              <a:t>Journal Deadline</a:t>
            </a:r>
          </a:p>
        </p:txBody>
      </p:sp>
      <p:cxnSp>
        <p:nvCxnSpPr>
          <p:cNvPr id="28" name="Curved Connector 27">
            <a:extLst>
              <a:ext uri="{FF2B5EF4-FFF2-40B4-BE49-F238E27FC236}">
                <a16:creationId xmlns:a16="http://schemas.microsoft.com/office/drawing/2014/main" id="{1F149498-AF59-014D-AB63-A63E6DEF40D9}"/>
              </a:ext>
            </a:extLst>
          </p:cNvPr>
          <p:cNvCxnSpPr>
            <a:cxnSpLocks/>
          </p:cNvCxnSpPr>
          <p:nvPr/>
        </p:nvCxnSpPr>
        <p:spPr>
          <a:xfrm rot="10800000" flipV="1">
            <a:off x="4063707" y="1953990"/>
            <a:ext cx="617498" cy="53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EDA5E1A-F0B9-0547-A86E-BF61D5F67103}"/>
              </a:ext>
            </a:extLst>
          </p:cNvPr>
          <p:cNvSpPr txBox="1"/>
          <p:nvPr/>
        </p:nvSpPr>
        <p:spPr>
          <a:xfrm>
            <a:off x="6800540" y="2423378"/>
            <a:ext cx="2485296" cy="369332"/>
          </a:xfrm>
          <a:prstGeom prst="rect">
            <a:avLst/>
          </a:prstGeom>
          <a:noFill/>
        </p:spPr>
        <p:txBody>
          <a:bodyPr wrap="none" rtlCol="0">
            <a:spAutoFit/>
          </a:bodyPr>
          <a:lstStyle/>
          <a:p>
            <a:r>
              <a:rPr lang="en-US" dirty="0"/>
              <a:t>Good Scientific Software</a:t>
            </a:r>
          </a:p>
        </p:txBody>
      </p:sp>
      <p:sp>
        <p:nvSpPr>
          <p:cNvPr id="31" name="TextBox 30">
            <a:extLst>
              <a:ext uri="{FF2B5EF4-FFF2-40B4-BE49-F238E27FC236}">
                <a16:creationId xmlns:a16="http://schemas.microsoft.com/office/drawing/2014/main" id="{4EA6AA1C-13E6-784F-B5CF-30EE6D424E99}"/>
              </a:ext>
            </a:extLst>
          </p:cNvPr>
          <p:cNvSpPr txBox="1"/>
          <p:nvPr/>
        </p:nvSpPr>
        <p:spPr>
          <a:xfrm>
            <a:off x="6800540" y="4992581"/>
            <a:ext cx="2630079" cy="369332"/>
          </a:xfrm>
          <a:prstGeom prst="rect">
            <a:avLst/>
          </a:prstGeom>
          <a:noFill/>
        </p:spPr>
        <p:txBody>
          <a:bodyPr wrap="none" rtlCol="0">
            <a:spAutoFit/>
          </a:bodyPr>
          <a:lstStyle/>
          <a:p>
            <a:r>
              <a:rPr lang="en-US" dirty="0"/>
              <a:t>Crappy Scientific Software</a:t>
            </a:r>
          </a:p>
        </p:txBody>
      </p:sp>
      <p:sp>
        <p:nvSpPr>
          <p:cNvPr id="7" name="Freeform 6"/>
          <p:cNvSpPr/>
          <p:nvPr/>
        </p:nvSpPr>
        <p:spPr>
          <a:xfrm>
            <a:off x="3100039" y="2810107"/>
            <a:ext cx="4694663" cy="162156"/>
          </a:xfrm>
          <a:custGeom>
            <a:avLst/>
            <a:gdLst>
              <a:gd name="connsiteX0" fmla="*/ 0 w 4694663"/>
              <a:gd name="connsiteY0" fmla="*/ 122664 h 162156"/>
              <a:gd name="connsiteX1" fmla="*/ 44605 w 4694663"/>
              <a:gd name="connsiteY1" fmla="*/ 111513 h 162156"/>
              <a:gd name="connsiteX2" fmla="*/ 78059 w 4694663"/>
              <a:gd name="connsiteY2" fmla="*/ 89210 h 162156"/>
              <a:gd name="connsiteX3" fmla="*/ 111512 w 4694663"/>
              <a:gd name="connsiteY3" fmla="*/ 78059 h 162156"/>
              <a:gd name="connsiteX4" fmla="*/ 211873 w 4694663"/>
              <a:gd name="connsiteY4" fmla="*/ 100361 h 162156"/>
              <a:gd name="connsiteX5" fmla="*/ 267629 w 4694663"/>
              <a:gd name="connsiteY5" fmla="*/ 133815 h 162156"/>
              <a:gd name="connsiteX6" fmla="*/ 379141 w 4694663"/>
              <a:gd name="connsiteY6" fmla="*/ 144966 h 162156"/>
              <a:gd name="connsiteX7" fmla="*/ 446049 w 4694663"/>
              <a:gd name="connsiteY7" fmla="*/ 122664 h 162156"/>
              <a:gd name="connsiteX8" fmla="*/ 501805 w 4694663"/>
              <a:gd name="connsiteY8" fmla="*/ 78059 h 162156"/>
              <a:gd name="connsiteX9" fmla="*/ 535259 w 4694663"/>
              <a:gd name="connsiteY9" fmla="*/ 66908 h 162156"/>
              <a:gd name="connsiteX10" fmla="*/ 557561 w 4694663"/>
              <a:gd name="connsiteY10" fmla="*/ 44605 h 162156"/>
              <a:gd name="connsiteX11" fmla="*/ 624468 w 4694663"/>
              <a:gd name="connsiteY11" fmla="*/ 22303 h 162156"/>
              <a:gd name="connsiteX12" fmla="*/ 735981 w 4694663"/>
              <a:gd name="connsiteY12" fmla="*/ 33454 h 162156"/>
              <a:gd name="connsiteX13" fmla="*/ 791737 w 4694663"/>
              <a:gd name="connsiteY13" fmla="*/ 78059 h 162156"/>
              <a:gd name="connsiteX14" fmla="*/ 814039 w 4694663"/>
              <a:gd name="connsiteY14" fmla="*/ 111513 h 162156"/>
              <a:gd name="connsiteX15" fmla="*/ 880946 w 4694663"/>
              <a:gd name="connsiteY15" fmla="*/ 133815 h 162156"/>
              <a:gd name="connsiteX16" fmla="*/ 992459 w 4694663"/>
              <a:gd name="connsiteY16" fmla="*/ 100361 h 162156"/>
              <a:gd name="connsiteX17" fmla="*/ 1025912 w 4694663"/>
              <a:gd name="connsiteY17" fmla="*/ 89210 h 162156"/>
              <a:gd name="connsiteX18" fmla="*/ 1059366 w 4694663"/>
              <a:gd name="connsiteY18" fmla="*/ 66908 h 162156"/>
              <a:gd name="connsiteX19" fmla="*/ 1182029 w 4694663"/>
              <a:gd name="connsiteY19" fmla="*/ 44605 h 162156"/>
              <a:gd name="connsiteX20" fmla="*/ 1282390 w 4694663"/>
              <a:gd name="connsiteY20" fmla="*/ 66908 h 162156"/>
              <a:gd name="connsiteX21" fmla="*/ 1360449 w 4694663"/>
              <a:gd name="connsiteY21" fmla="*/ 122664 h 162156"/>
              <a:gd name="connsiteX22" fmla="*/ 1460810 w 4694663"/>
              <a:gd name="connsiteY22" fmla="*/ 111513 h 162156"/>
              <a:gd name="connsiteX23" fmla="*/ 1561171 w 4694663"/>
              <a:gd name="connsiteY23" fmla="*/ 66908 h 162156"/>
              <a:gd name="connsiteX24" fmla="*/ 1594624 w 4694663"/>
              <a:gd name="connsiteY24" fmla="*/ 55756 h 162156"/>
              <a:gd name="connsiteX25" fmla="*/ 1628078 w 4694663"/>
              <a:gd name="connsiteY25" fmla="*/ 33454 h 162156"/>
              <a:gd name="connsiteX26" fmla="*/ 1694985 w 4694663"/>
              <a:gd name="connsiteY26" fmla="*/ 11152 h 162156"/>
              <a:gd name="connsiteX27" fmla="*/ 1761893 w 4694663"/>
              <a:gd name="connsiteY27" fmla="*/ 22303 h 162156"/>
              <a:gd name="connsiteX28" fmla="*/ 1828800 w 4694663"/>
              <a:gd name="connsiteY28" fmla="*/ 44605 h 162156"/>
              <a:gd name="connsiteX29" fmla="*/ 1895707 w 4694663"/>
              <a:gd name="connsiteY29" fmla="*/ 78059 h 162156"/>
              <a:gd name="connsiteX30" fmla="*/ 1962615 w 4694663"/>
              <a:gd name="connsiteY30" fmla="*/ 111513 h 162156"/>
              <a:gd name="connsiteX31" fmla="*/ 2185639 w 4694663"/>
              <a:gd name="connsiteY31" fmla="*/ 100361 h 162156"/>
              <a:gd name="connsiteX32" fmla="*/ 2297151 w 4694663"/>
              <a:gd name="connsiteY32" fmla="*/ 66908 h 162156"/>
              <a:gd name="connsiteX33" fmla="*/ 2330605 w 4694663"/>
              <a:gd name="connsiteY33" fmla="*/ 55756 h 162156"/>
              <a:gd name="connsiteX34" fmla="*/ 2397512 w 4694663"/>
              <a:gd name="connsiteY34" fmla="*/ 22303 h 162156"/>
              <a:gd name="connsiteX35" fmla="*/ 2620537 w 4694663"/>
              <a:gd name="connsiteY35" fmla="*/ 33454 h 162156"/>
              <a:gd name="connsiteX36" fmla="*/ 2687444 w 4694663"/>
              <a:gd name="connsiteY36" fmla="*/ 55756 h 162156"/>
              <a:gd name="connsiteX37" fmla="*/ 2709746 w 4694663"/>
              <a:gd name="connsiteY37" fmla="*/ 78059 h 162156"/>
              <a:gd name="connsiteX38" fmla="*/ 2776654 w 4694663"/>
              <a:gd name="connsiteY38" fmla="*/ 100361 h 162156"/>
              <a:gd name="connsiteX39" fmla="*/ 2810107 w 4694663"/>
              <a:gd name="connsiteY39" fmla="*/ 111513 h 162156"/>
              <a:gd name="connsiteX40" fmla="*/ 2843561 w 4694663"/>
              <a:gd name="connsiteY40" fmla="*/ 133815 h 162156"/>
              <a:gd name="connsiteX41" fmla="*/ 2910468 w 4694663"/>
              <a:gd name="connsiteY41" fmla="*/ 156117 h 162156"/>
              <a:gd name="connsiteX42" fmla="*/ 3044283 w 4694663"/>
              <a:gd name="connsiteY42" fmla="*/ 144966 h 162156"/>
              <a:gd name="connsiteX43" fmla="*/ 3077737 w 4694663"/>
              <a:gd name="connsiteY43" fmla="*/ 122664 h 162156"/>
              <a:gd name="connsiteX44" fmla="*/ 3144644 w 4694663"/>
              <a:gd name="connsiteY44" fmla="*/ 100361 h 162156"/>
              <a:gd name="connsiteX45" fmla="*/ 3178098 w 4694663"/>
              <a:gd name="connsiteY45" fmla="*/ 78059 h 162156"/>
              <a:gd name="connsiteX46" fmla="*/ 3245005 w 4694663"/>
              <a:gd name="connsiteY46" fmla="*/ 55756 h 162156"/>
              <a:gd name="connsiteX47" fmla="*/ 3323063 w 4694663"/>
              <a:gd name="connsiteY47" fmla="*/ 33454 h 162156"/>
              <a:gd name="connsiteX48" fmla="*/ 3434576 w 4694663"/>
              <a:gd name="connsiteY48" fmla="*/ 44605 h 162156"/>
              <a:gd name="connsiteX49" fmla="*/ 3501483 w 4694663"/>
              <a:gd name="connsiteY49" fmla="*/ 78059 h 162156"/>
              <a:gd name="connsiteX50" fmla="*/ 3534937 w 4694663"/>
              <a:gd name="connsiteY50" fmla="*/ 89210 h 162156"/>
              <a:gd name="connsiteX51" fmla="*/ 3657600 w 4694663"/>
              <a:gd name="connsiteY51" fmla="*/ 78059 h 162156"/>
              <a:gd name="connsiteX52" fmla="*/ 3746810 w 4694663"/>
              <a:gd name="connsiteY52" fmla="*/ 55756 h 162156"/>
              <a:gd name="connsiteX53" fmla="*/ 3847171 w 4694663"/>
              <a:gd name="connsiteY53" fmla="*/ 11152 h 162156"/>
              <a:gd name="connsiteX54" fmla="*/ 3880624 w 4694663"/>
              <a:gd name="connsiteY54" fmla="*/ 0 h 162156"/>
              <a:gd name="connsiteX55" fmla="*/ 3925229 w 4694663"/>
              <a:gd name="connsiteY55" fmla="*/ 11152 h 162156"/>
              <a:gd name="connsiteX56" fmla="*/ 3958683 w 4694663"/>
              <a:gd name="connsiteY56" fmla="*/ 33454 h 162156"/>
              <a:gd name="connsiteX57" fmla="*/ 3992137 w 4694663"/>
              <a:gd name="connsiteY57" fmla="*/ 44605 h 162156"/>
              <a:gd name="connsiteX58" fmla="*/ 4014439 w 4694663"/>
              <a:gd name="connsiteY58" fmla="*/ 66908 h 162156"/>
              <a:gd name="connsiteX59" fmla="*/ 4081346 w 4694663"/>
              <a:gd name="connsiteY59" fmla="*/ 89210 h 162156"/>
              <a:gd name="connsiteX60" fmla="*/ 4248615 w 4694663"/>
              <a:gd name="connsiteY60" fmla="*/ 78059 h 162156"/>
              <a:gd name="connsiteX61" fmla="*/ 4304371 w 4694663"/>
              <a:gd name="connsiteY61" fmla="*/ 66908 h 162156"/>
              <a:gd name="connsiteX62" fmla="*/ 4594302 w 4694663"/>
              <a:gd name="connsiteY62" fmla="*/ 44605 h 162156"/>
              <a:gd name="connsiteX63" fmla="*/ 4694663 w 4694663"/>
              <a:gd name="connsiteY63" fmla="*/ 33454 h 16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94663" h="162156">
                <a:moveTo>
                  <a:pt x="0" y="122664"/>
                </a:moveTo>
                <a:cubicBezTo>
                  <a:pt x="14868" y="118947"/>
                  <a:pt x="30518" y="117550"/>
                  <a:pt x="44605" y="111513"/>
                </a:cubicBezTo>
                <a:cubicBezTo>
                  <a:pt x="56924" y="106234"/>
                  <a:pt x="66072" y="95204"/>
                  <a:pt x="78059" y="89210"/>
                </a:cubicBezTo>
                <a:cubicBezTo>
                  <a:pt x="88572" y="83953"/>
                  <a:pt x="100361" y="81776"/>
                  <a:pt x="111512" y="78059"/>
                </a:cubicBezTo>
                <a:cubicBezTo>
                  <a:pt x="125023" y="80311"/>
                  <a:pt x="190756" y="87691"/>
                  <a:pt x="211873" y="100361"/>
                </a:cubicBezTo>
                <a:cubicBezTo>
                  <a:pt x="288407" y="146282"/>
                  <a:pt x="172864" y="102227"/>
                  <a:pt x="267629" y="133815"/>
                </a:cubicBezTo>
                <a:cubicBezTo>
                  <a:pt x="308552" y="174737"/>
                  <a:pt x="286826" y="164747"/>
                  <a:pt x="379141" y="144966"/>
                </a:cubicBezTo>
                <a:cubicBezTo>
                  <a:pt x="402128" y="140040"/>
                  <a:pt x="446049" y="122664"/>
                  <a:pt x="446049" y="122664"/>
                </a:cubicBezTo>
                <a:cubicBezTo>
                  <a:pt x="466794" y="101918"/>
                  <a:pt x="473668" y="92127"/>
                  <a:pt x="501805" y="78059"/>
                </a:cubicBezTo>
                <a:cubicBezTo>
                  <a:pt x="512319" y="72802"/>
                  <a:pt x="524108" y="70625"/>
                  <a:pt x="535259" y="66908"/>
                </a:cubicBezTo>
                <a:cubicBezTo>
                  <a:pt x="542693" y="59474"/>
                  <a:pt x="548157" y="49307"/>
                  <a:pt x="557561" y="44605"/>
                </a:cubicBezTo>
                <a:cubicBezTo>
                  <a:pt x="578588" y="34092"/>
                  <a:pt x="624468" y="22303"/>
                  <a:pt x="624468" y="22303"/>
                </a:cubicBezTo>
                <a:cubicBezTo>
                  <a:pt x="661639" y="26020"/>
                  <a:pt x="699581" y="25054"/>
                  <a:pt x="735981" y="33454"/>
                </a:cubicBezTo>
                <a:cubicBezTo>
                  <a:pt x="750197" y="36735"/>
                  <a:pt x="781911" y="65777"/>
                  <a:pt x="791737" y="78059"/>
                </a:cubicBezTo>
                <a:cubicBezTo>
                  <a:pt x="800109" y="88524"/>
                  <a:pt x="802674" y="104410"/>
                  <a:pt x="814039" y="111513"/>
                </a:cubicBezTo>
                <a:cubicBezTo>
                  <a:pt x="833974" y="123973"/>
                  <a:pt x="880946" y="133815"/>
                  <a:pt x="880946" y="133815"/>
                </a:cubicBezTo>
                <a:cubicBezTo>
                  <a:pt x="948359" y="116962"/>
                  <a:pt x="911010" y="127511"/>
                  <a:pt x="992459" y="100361"/>
                </a:cubicBezTo>
                <a:cubicBezTo>
                  <a:pt x="1003610" y="96644"/>
                  <a:pt x="1016132" y="95730"/>
                  <a:pt x="1025912" y="89210"/>
                </a:cubicBezTo>
                <a:cubicBezTo>
                  <a:pt x="1037063" y="81776"/>
                  <a:pt x="1046817" y="71614"/>
                  <a:pt x="1059366" y="66908"/>
                </a:cubicBezTo>
                <a:cubicBezTo>
                  <a:pt x="1071840" y="62230"/>
                  <a:pt x="1174506" y="45859"/>
                  <a:pt x="1182029" y="44605"/>
                </a:cubicBezTo>
                <a:cubicBezTo>
                  <a:pt x="1187069" y="45445"/>
                  <a:pt x="1265678" y="54970"/>
                  <a:pt x="1282390" y="66908"/>
                </a:cubicBezTo>
                <a:cubicBezTo>
                  <a:pt x="1374989" y="133052"/>
                  <a:pt x="1284864" y="97470"/>
                  <a:pt x="1360449" y="122664"/>
                </a:cubicBezTo>
                <a:cubicBezTo>
                  <a:pt x="1393903" y="118947"/>
                  <a:pt x="1427804" y="118114"/>
                  <a:pt x="1460810" y="111513"/>
                </a:cubicBezTo>
                <a:cubicBezTo>
                  <a:pt x="1556696" y="92335"/>
                  <a:pt x="1498884" y="98052"/>
                  <a:pt x="1561171" y="66908"/>
                </a:cubicBezTo>
                <a:cubicBezTo>
                  <a:pt x="1571684" y="61651"/>
                  <a:pt x="1584111" y="61013"/>
                  <a:pt x="1594624" y="55756"/>
                </a:cubicBezTo>
                <a:cubicBezTo>
                  <a:pt x="1606611" y="49762"/>
                  <a:pt x="1615831" y="38897"/>
                  <a:pt x="1628078" y="33454"/>
                </a:cubicBezTo>
                <a:cubicBezTo>
                  <a:pt x="1649561" y="23906"/>
                  <a:pt x="1694985" y="11152"/>
                  <a:pt x="1694985" y="11152"/>
                </a:cubicBezTo>
                <a:cubicBezTo>
                  <a:pt x="1717288" y="14869"/>
                  <a:pt x="1739958" y="16819"/>
                  <a:pt x="1761893" y="22303"/>
                </a:cubicBezTo>
                <a:cubicBezTo>
                  <a:pt x="1784700" y="28005"/>
                  <a:pt x="1828800" y="44605"/>
                  <a:pt x="1828800" y="44605"/>
                </a:cubicBezTo>
                <a:cubicBezTo>
                  <a:pt x="1924667" y="108517"/>
                  <a:pt x="1803379" y="31896"/>
                  <a:pt x="1895707" y="78059"/>
                </a:cubicBezTo>
                <a:cubicBezTo>
                  <a:pt x="1982180" y="121295"/>
                  <a:pt x="1878524" y="83481"/>
                  <a:pt x="1962615" y="111513"/>
                </a:cubicBezTo>
                <a:cubicBezTo>
                  <a:pt x="2036956" y="107796"/>
                  <a:pt x="2111462" y="106543"/>
                  <a:pt x="2185639" y="100361"/>
                </a:cubicBezTo>
                <a:cubicBezTo>
                  <a:pt x="2208110" y="98488"/>
                  <a:pt x="2284640" y="71078"/>
                  <a:pt x="2297151" y="66908"/>
                </a:cubicBezTo>
                <a:cubicBezTo>
                  <a:pt x="2308302" y="63191"/>
                  <a:pt x="2320824" y="62276"/>
                  <a:pt x="2330605" y="55756"/>
                </a:cubicBezTo>
                <a:cubicBezTo>
                  <a:pt x="2373839" y="26934"/>
                  <a:pt x="2351345" y="37692"/>
                  <a:pt x="2397512" y="22303"/>
                </a:cubicBezTo>
                <a:cubicBezTo>
                  <a:pt x="2471854" y="26020"/>
                  <a:pt x="2546593" y="24922"/>
                  <a:pt x="2620537" y="33454"/>
                </a:cubicBezTo>
                <a:cubicBezTo>
                  <a:pt x="2643891" y="36149"/>
                  <a:pt x="2687444" y="55756"/>
                  <a:pt x="2687444" y="55756"/>
                </a:cubicBezTo>
                <a:cubicBezTo>
                  <a:pt x="2694878" y="63190"/>
                  <a:pt x="2700342" y="73357"/>
                  <a:pt x="2709746" y="78059"/>
                </a:cubicBezTo>
                <a:cubicBezTo>
                  <a:pt x="2730773" y="88573"/>
                  <a:pt x="2754351" y="92927"/>
                  <a:pt x="2776654" y="100361"/>
                </a:cubicBezTo>
                <a:cubicBezTo>
                  <a:pt x="2787805" y="104078"/>
                  <a:pt x="2800327" y="104993"/>
                  <a:pt x="2810107" y="111513"/>
                </a:cubicBezTo>
                <a:cubicBezTo>
                  <a:pt x="2821258" y="118947"/>
                  <a:pt x="2831314" y="128372"/>
                  <a:pt x="2843561" y="133815"/>
                </a:cubicBezTo>
                <a:cubicBezTo>
                  <a:pt x="2865044" y="143363"/>
                  <a:pt x="2910468" y="156117"/>
                  <a:pt x="2910468" y="156117"/>
                </a:cubicBezTo>
                <a:cubicBezTo>
                  <a:pt x="2955073" y="152400"/>
                  <a:pt x="3000393" y="153744"/>
                  <a:pt x="3044283" y="144966"/>
                </a:cubicBezTo>
                <a:cubicBezTo>
                  <a:pt x="3057425" y="142338"/>
                  <a:pt x="3065490" y="128107"/>
                  <a:pt x="3077737" y="122664"/>
                </a:cubicBezTo>
                <a:cubicBezTo>
                  <a:pt x="3099220" y="113116"/>
                  <a:pt x="3125083" y="113401"/>
                  <a:pt x="3144644" y="100361"/>
                </a:cubicBezTo>
                <a:cubicBezTo>
                  <a:pt x="3155795" y="92927"/>
                  <a:pt x="3165851" y="83502"/>
                  <a:pt x="3178098" y="78059"/>
                </a:cubicBezTo>
                <a:cubicBezTo>
                  <a:pt x="3199581" y="68511"/>
                  <a:pt x="3222703" y="63190"/>
                  <a:pt x="3245005" y="55756"/>
                </a:cubicBezTo>
                <a:cubicBezTo>
                  <a:pt x="3292991" y="39761"/>
                  <a:pt x="3267065" y="47453"/>
                  <a:pt x="3323063" y="33454"/>
                </a:cubicBezTo>
                <a:cubicBezTo>
                  <a:pt x="3360234" y="37171"/>
                  <a:pt x="3397654" y="38925"/>
                  <a:pt x="3434576" y="44605"/>
                </a:cubicBezTo>
                <a:cubicBezTo>
                  <a:pt x="3475062" y="50833"/>
                  <a:pt x="3464727" y="59681"/>
                  <a:pt x="3501483" y="78059"/>
                </a:cubicBezTo>
                <a:cubicBezTo>
                  <a:pt x="3511997" y="83316"/>
                  <a:pt x="3523786" y="85493"/>
                  <a:pt x="3534937" y="89210"/>
                </a:cubicBezTo>
                <a:cubicBezTo>
                  <a:pt x="3575825" y="85493"/>
                  <a:pt x="3617046" y="84462"/>
                  <a:pt x="3657600" y="78059"/>
                </a:cubicBezTo>
                <a:cubicBezTo>
                  <a:pt x="3687877" y="73278"/>
                  <a:pt x="3746810" y="55756"/>
                  <a:pt x="3746810" y="55756"/>
                </a:cubicBezTo>
                <a:cubicBezTo>
                  <a:pt x="3799825" y="20412"/>
                  <a:pt x="3767546" y="37694"/>
                  <a:pt x="3847171" y="11152"/>
                </a:cubicBezTo>
                <a:lnTo>
                  <a:pt x="3880624" y="0"/>
                </a:lnTo>
                <a:cubicBezTo>
                  <a:pt x="3895492" y="3717"/>
                  <a:pt x="3911142" y="5115"/>
                  <a:pt x="3925229" y="11152"/>
                </a:cubicBezTo>
                <a:cubicBezTo>
                  <a:pt x="3937547" y="16431"/>
                  <a:pt x="3946696" y="27461"/>
                  <a:pt x="3958683" y="33454"/>
                </a:cubicBezTo>
                <a:cubicBezTo>
                  <a:pt x="3969197" y="38711"/>
                  <a:pt x="3980986" y="40888"/>
                  <a:pt x="3992137" y="44605"/>
                </a:cubicBezTo>
                <a:cubicBezTo>
                  <a:pt x="3999571" y="52039"/>
                  <a:pt x="4005035" y="62206"/>
                  <a:pt x="4014439" y="66908"/>
                </a:cubicBezTo>
                <a:cubicBezTo>
                  <a:pt x="4035466" y="77421"/>
                  <a:pt x="4081346" y="89210"/>
                  <a:pt x="4081346" y="89210"/>
                </a:cubicBezTo>
                <a:cubicBezTo>
                  <a:pt x="4137102" y="85493"/>
                  <a:pt x="4193012" y="83619"/>
                  <a:pt x="4248615" y="78059"/>
                </a:cubicBezTo>
                <a:cubicBezTo>
                  <a:pt x="4267474" y="76173"/>
                  <a:pt x="4285547" y="69123"/>
                  <a:pt x="4304371" y="66908"/>
                </a:cubicBezTo>
                <a:cubicBezTo>
                  <a:pt x="4377253" y="58333"/>
                  <a:pt x="4525163" y="50890"/>
                  <a:pt x="4594302" y="44605"/>
                </a:cubicBezTo>
                <a:cubicBezTo>
                  <a:pt x="4722037" y="32993"/>
                  <a:pt x="4649223" y="33454"/>
                  <a:pt x="4694663" y="3345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047893" y="2955073"/>
            <a:ext cx="3178097" cy="2040674"/>
          </a:xfrm>
          <a:custGeom>
            <a:avLst/>
            <a:gdLst>
              <a:gd name="connsiteX0" fmla="*/ 0 w 3178097"/>
              <a:gd name="connsiteY0" fmla="*/ 0 h 2040674"/>
              <a:gd name="connsiteX1" fmla="*/ 100361 w 3178097"/>
              <a:gd name="connsiteY1" fmla="*/ 22303 h 2040674"/>
              <a:gd name="connsiteX2" fmla="*/ 200722 w 3178097"/>
              <a:gd name="connsiteY2" fmla="*/ 44605 h 2040674"/>
              <a:gd name="connsiteX3" fmla="*/ 223024 w 3178097"/>
              <a:gd name="connsiteY3" fmla="*/ 66908 h 2040674"/>
              <a:gd name="connsiteX4" fmla="*/ 289932 w 3178097"/>
              <a:gd name="connsiteY4" fmla="*/ 144966 h 2040674"/>
              <a:gd name="connsiteX5" fmla="*/ 401444 w 3178097"/>
              <a:gd name="connsiteY5" fmla="*/ 178420 h 2040674"/>
              <a:gd name="connsiteX6" fmla="*/ 591015 w 3178097"/>
              <a:gd name="connsiteY6" fmla="*/ 178420 h 2040674"/>
              <a:gd name="connsiteX7" fmla="*/ 624468 w 3178097"/>
              <a:gd name="connsiteY7" fmla="*/ 200722 h 2040674"/>
              <a:gd name="connsiteX8" fmla="*/ 669073 w 3178097"/>
              <a:gd name="connsiteY8" fmla="*/ 267630 h 2040674"/>
              <a:gd name="connsiteX9" fmla="*/ 713678 w 3178097"/>
              <a:gd name="connsiteY9" fmla="*/ 312235 h 2040674"/>
              <a:gd name="connsiteX10" fmla="*/ 758283 w 3178097"/>
              <a:gd name="connsiteY10" fmla="*/ 367991 h 2040674"/>
              <a:gd name="connsiteX11" fmla="*/ 791736 w 3178097"/>
              <a:gd name="connsiteY11" fmla="*/ 390293 h 2040674"/>
              <a:gd name="connsiteX12" fmla="*/ 847493 w 3178097"/>
              <a:gd name="connsiteY12" fmla="*/ 423747 h 2040674"/>
              <a:gd name="connsiteX13" fmla="*/ 880946 w 3178097"/>
              <a:gd name="connsiteY13" fmla="*/ 446049 h 2040674"/>
              <a:gd name="connsiteX14" fmla="*/ 947854 w 3178097"/>
              <a:gd name="connsiteY14" fmla="*/ 457200 h 2040674"/>
              <a:gd name="connsiteX15" fmla="*/ 1059366 w 3178097"/>
              <a:gd name="connsiteY15" fmla="*/ 479503 h 2040674"/>
              <a:gd name="connsiteX16" fmla="*/ 1126273 w 3178097"/>
              <a:gd name="connsiteY16" fmla="*/ 501805 h 2040674"/>
              <a:gd name="connsiteX17" fmla="*/ 1182029 w 3178097"/>
              <a:gd name="connsiteY17" fmla="*/ 557561 h 2040674"/>
              <a:gd name="connsiteX18" fmla="*/ 1204332 w 3178097"/>
              <a:gd name="connsiteY18" fmla="*/ 579864 h 2040674"/>
              <a:gd name="connsiteX19" fmla="*/ 1226634 w 3178097"/>
              <a:gd name="connsiteY19" fmla="*/ 613317 h 2040674"/>
              <a:gd name="connsiteX20" fmla="*/ 1237785 w 3178097"/>
              <a:gd name="connsiteY20" fmla="*/ 646771 h 2040674"/>
              <a:gd name="connsiteX21" fmla="*/ 1260088 w 3178097"/>
              <a:gd name="connsiteY21" fmla="*/ 669074 h 2040674"/>
              <a:gd name="connsiteX22" fmla="*/ 1338146 w 3178097"/>
              <a:gd name="connsiteY22" fmla="*/ 758283 h 2040674"/>
              <a:gd name="connsiteX23" fmla="*/ 1360449 w 3178097"/>
              <a:gd name="connsiteY23" fmla="*/ 780586 h 2040674"/>
              <a:gd name="connsiteX24" fmla="*/ 1427356 w 3178097"/>
              <a:gd name="connsiteY24" fmla="*/ 836342 h 2040674"/>
              <a:gd name="connsiteX25" fmla="*/ 1460810 w 3178097"/>
              <a:gd name="connsiteY25" fmla="*/ 847493 h 2040674"/>
              <a:gd name="connsiteX26" fmla="*/ 1538868 w 3178097"/>
              <a:gd name="connsiteY26" fmla="*/ 892098 h 2040674"/>
              <a:gd name="connsiteX27" fmla="*/ 1572322 w 3178097"/>
              <a:gd name="connsiteY27" fmla="*/ 903249 h 2040674"/>
              <a:gd name="connsiteX28" fmla="*/ 1739590 w 3178097"/>
              <a:gd name="connsiteY28" fmla="*/ 925552 h 2040674"/>
              <a:gd name="connsiteX29" fmla="*/ 1795346 w 3178097"/>
              <a:gd name="connsiteY29" fmla="*/ 981308 h 2040674"/>
              <a:gd name="connsiteX30" fmla="*/ 1839951 w 3178097"/>
              <a:gd name="connsiteY30" fmla="*/ 1025913 h 2040674"/>
              <a:gd name="connsiteX31" fmla="*/ 1895707 w 3178097"/>
              <a:gd name="connsiteY31" fmla="*/ 1103971 h 2040674"/>
              <a:gd name="connsiteX32" fmla="*/ 1940312 w 3178097"/>
              <a:gd name="connsiteY32" fmla="*/ 1193181 h 2040674"/>
              <a:gd name="connsiteX33" fmla="*/ 1973766 w 3178097"/>
              <a:gd name="connsiteY33" fmla="*/ 1248937 h 2040674"/>
              <a:gd name="connsiteX34" fmla="*/ 1996068 w 3178097"/>
              <a:gd name="connsiteY34" fmla="*/ 1293542 h 2040674"/>
              <a:gd name="connsiteX35" fmla="*/ 2029522 w 3178097"/>
              <a:gd name="connsiteY35" fmla="*/ 1326996 h 2040674"/>
              <a:gd name="connsiteX36" fmla="*/ 2096429 w 3178097"/>
              <a:gd name="connsiteY36" fmla="*/ 1405054 h 2040674"/>
              <a:gd name="connsiteX37" fmla="*/ 2252546 w 3178097"/>
              <a:gd name="connsiteY37" fmla="*/ 1471961 h 2040674"/>
              <a:gd name="connsiteX38" fmla="*/ 2341756 w 3178097"/>
              <a:gd name="connsiteY38" fmla="*/ 1494264 h 2040674"/>
              <a:gd name="connsiteX39" fmla="*/ 2475571 w 3178097"/>
              <a:gd name="connsiteY39" fmla="*/ 1505415 h 2040674"/>
              <a:gd name="connsiteX40" fmla="*/ 2609385 w 3178097"/>
              <a:gd name="connsiteY40" fmla="*/ 1550020 h 2040674"/>
              <a:gd name="connsiteX41" fmla="*/ 2642839 w 3178097"/>
              <a:gd name="connsiteY41" fmla="*/ 1572322 h 2040674"/>
              <a:gd name="connsiteX42" fmla="*/ 2709746 w 3178097"/>
              <a:gd name="connsiteY42" fmla="*/ 1661532 h 2040674"/>
              <a:gd name="connsiteX43" fmla="*/ 2732049 w 3178097"/>
              <a:gd name="connsiteY43" fmla="*/ 1683835 h 2040674"/>
              <a:gd name="connsiteX44" fmla="*/ 2776654 w 3178097"/>
              <a:gd name="connsiteY44" fmla="*/ 1750742 h 2040674"/>
              <a:gd name="connsiteX45" fmla="*/ 2865863 w 3178097"/>
              <a:gd name="connsiteY45" fmla="*/ 1828800 h 2040674"/>
              <a:gd name="connsiteX46" fmla="*/ 2888166 w 3178097"/>
              <a:gd name="connsiteY46" fmla="*/ 1851103 h 2040674"/>
              <a:gd name="connsiteX47" fmla="*/ 2921619 w 3178097"/>
              <a:gd name="connsiteY47" fmla="*/ 1873405 h 2040674"/>
              <a:gd name="connsiteX48" fmla="*/ 2943922 w 3178097"/>
              <a:gd name="connsiteY48" fmla="*/ 1895708 h 2040674"/>
              <a:gd name="connsiteX49" fmla="*/ 2977376 w 3178097"/>
              <a:gd name="connsiteY49" fmla="*/ 1918010 h 2040674"/>
              <a:gd name="connsiteX50" fmla="*/ 3033132 w 3178097"/>
              <a:gd name="connsiteY50" fmla="*/ 1962615 h 2040674"/>
              <a:gd name="connsiteX51" fmla="*/ 3100039 w 3178097"/>
              <a:gd name="connsiteY51" fmla="*/ 1984917 h 2040674"/>
              <a:gd name="connsiteX52" fmla="*/ 3155795 w 3178097"/>
              <a:gd name="connsiteY52" fmla="*/ 2018371 h 2040674"/>
              <a:gd name="connsiteX53" fmla="*/ 3178097 w 3178097"/>
              <a:gd name="connsiteY53" fmla="*/ 2040674 h 204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178097" h="2040674">
                <a:moveTo>
                  <a:pt x="0" y="0"/>
                </a:moveTo>
                <a:cubicBezTo>
                  <a:pt x="47734" y="11934"/>
                  <a:pt x="48446" y="12864"/>
                  <a:pt x="100361" y="22303"/>
                </a:cubicBezTo>
                <a:cubicBezTo>
                  <a:pt x="186713" y="38003"/>
                  <a:pt x="141737" y="24944"/>
                  <a:pt x="200722" y="44605"/>
                </a:cubicBezTo>
                <a:cubicBezTo>
                  <a:pt x="208156" y="52039"/>
                  <a:pt x="216456" y="58698"/>
                  <a:pt x="223024" y="66908"/>
                </a:cubicBezTo>
                <a:cubicBezTo>
                  <a:pt x="241183" y="89607"/>
                  <a:pt x="260652" y="135206"/>
                  <a:pt x="289932" y="144966"/>
                </a:cubicBezTo>
                <a:cubicBezTo>
                  <a:pt x="371378" y="172116"/>
                  <a:pt x="334032" y="161567"/>
                  <a:pt x="401444" y="178420"/>
                </a:cubicBezTo>
                <a:cubicBezTo>
                  <a:pt x="478588" y="169849"/>
                  <a:pt x="515594" y="157851"/>
                  <a:pt x="591015" y="178420"/>
                </a:cubicBezTo>
                <a:cubicBezTo>
                  <a:pt x="603945" y="181946"/>
                  <a:pt x="613317" y="193288"/>
                  <a:pt x="624468" y="200722"/>
                </a:cubicBezTo>
                <a:cubicBezTo>
                  <a:pt x="639336" y="223025"/>
                  <a:pt x="650119" y="248676"/>
                  <a:pt x="669073" y="267630"/>
                </a:cubicBezTo>
                <a:cubicBezTo>
                  <a:pt x="683941" y="282498"/>
                  <a:pt x="702014" y="294739"/>
                  <a:pt x="713678" y="312235"/>
                </a:cubicBezTo>
                <a:cubicBezTo>
                  <a:pt x="730238" y="337075"/>
                  <a:pt x="735583" y="349831"/>
                  <a:pt x="758283" y="367991"/>
                </a:cubicBezTo>
                <a:cubicBezTo>
                  <a:pt x="768748" y="376363"/>
                  <a:pt x="781271" y="381921"/>
                  <a:pt x="791736" y="390293"/>
                </a:cubicBezTo>
                <a:cubicBezTo>
                  <a:pt x="835471" y="425281"/>
                  <a:pt x="789396" y="404382"/>
                  <a:pt x="847493" y="423747"/>
                </a:cubicBezTo>
                <a:cubicBezTo>
                  <a:pt x="858644" y="431181"/>
                  <a:pt x="868232" y="441811"/>
                  <a:pt x="880946" y="446049"/>
                </a:cubicBezTo>
                <a:cubicBezTo>
                  <a:pt x="902396" y="453199"/>
                  <a:pt x="925631" y="453033"/>
                  <a:pt x="947854" y="457200"/>
                </a:cubicBezTo>
                <a:cubicBezTo>
                  <a:pt x="985112" y="464186"/>
                  <a:pt x="1023404" y="467516"/>
                  <a:pt x="1059366" y="479503"/>
                </a:cubicBezTo>
                <a:lnTo>
                  <a:pt x="1126273" y="501805"/>
                </a:lnTo>
                <a:lnTo>
                  <a:pt x="1182029" y="557561"/>
                </a:lnTo>
                <a:cubicBezTo>
                  <a:pt x="1189463" y="564995"/>
                  <a:pt x="1198500" y="571116"/>
                  <a:pt x="1204332" y="579864"/>
                </a:cubicBezTo>
                <a:lnTo>
                  <a:pt x="1226634" y="613317"/>
                </a:lnTo>
                <a:cubicBezTo>
                  <a:pt x="1230351" y="624468"/>
                  <a:pt x="1231737" y="636692"/>
                  <a:pt x="1237785" y="646771"/>
                </a:cubicBezTo>
                <a:cubicBezTo>
                  <a:pt x="1243194" y="655786"/>
                  <a:pt x="1253520" y="660864"/>
                  <a:pt x="1260088" y="669074"/>
                </a:cubicBezTo>
                <a:cubicBezTo>
                  <a:pt x="1333853" y="761279"/>
                  <a:pt x="1200578" y="620715"/>
                  <a:pt x="1338146" y="758283"/>
                </a:cubicBezTo>
                <a:lnTo>
                  <a:pt x="1360449" y="780586"/>
                </a:lnTo>
                <a:cubicBezTo>
                  <a:pt x="1385110" y="805247"/>
                  <a:pt x="1396307" y="820817"/>
                  <a:pt x="1427356" y="836342"/>
                </a:cubicBezTo>
                <a:cubicBezTo>
                  <a:pt x="1437870" y="841599"/>
                  <a:pt x="1449659" y="843776"/>
                  <a:pt x="1460810" y="847493"/>
                </a:cubicBezTo>
                <a:cubicBezTo>
                  <a:pt x="1494409" y="869893"/>
                  <a:pt x="1499251" y="875120"/>
                  <a:pt x="1538868" y="892098"/>
                </a:cubicBezTo>
                <a:cubicBezTo>
                  <a:pt x="1549672" y="896728"/>
                  <a:pt x="1560918" y="900398"/>
                  <a:pt x="1572322" y="903249"/>
                </a:cubicBezTo>
                <a:cubicBezTo>
                  <a:pt x="1633912" y="918646"/>
                  <a:pt x="1669918" y="918584"/>
                  <a:pt x="1739590" y="925552"/>
                </a:cubicBezTo>
                <a:cubicBezTo>
                  <a:pt x="1804020" y="968504"/>
                  <a:pt x="1745785" y="923487"/>
                  <a:pt x="1795346" y="981308"/>
                </a:cubicBezTo>
                <a:cubicBezTo>
                  <a:pt x="1809030" y="997273"/>
                  <a:pt x="1827335" y="1009092"/>
                  <a:pt x="1839951" y="1025913"/>
                </a:cubicBezTo>
                <a:cubicBezTo>
                  <a:pt x="1851304" y="1041050"/>
                  <a:pt x="1884832" y="1084034"/>
                  <a:pt x="1895707" y="1103971"/>
                </a:cubicBezTo>
                <a:cubicBezTo>
                  <a:pt x="1911627" y="1133158"/>
                  <a:pt x="1923207" y="1164672"/>
                  <a:pt x="1940312" y="1193181"/>
                </a:cubicBezTo>
                <a:cubicBezTo>
                  <a:pt x="1951463" y="1211766"/>
                  <a:pt x="1963240" y="1229990"/>
                  <a:pt x="1973766" y="1248937"/>
                </a:cubicBezTo>
                <a:cubicBezTo>
                  <a:pt x="1981839" y="1263468"/>
                  <a:pt x="1986406" y="1280015"/>
                  <a:pt x="1996068" y="1293542"/>
                </a:cubicBezTo>
                <a:cubicBezTo>
                  <a:pt x="2005234" y="1306375"/>
                  <a:pt x="2019259" y="1315022"/>
                  <a:pt x="2029522" y="1326996"/>
                </a:cubicBezTo>
                <a:cubicBezTo>
                  <a:pt x="2059447" y="1361908"/>
                  <a:pt x="2060858" y="1377387"/>
                  <a:pt x="2096429" y="1405054"/>
                </a:cubicBezTo>
                <a:cubicBezTo>
                  <a:pt x="2169385" y="1461799"/>
                  <a:pt x="2159579" y="1448719"/>
                  <a:pt x="2252546" y="1471961"/>
                </a:cubicBezTo>
                <a:lnTo>
                  <a:pt x="2341756" y="1494264"/>
                </a:lnTo>
                <a:lnTo>
                  <a:pt x="2475571" y="1505415"/>
                </a:lnTo>
                <a:cubicBezTo>
                  <a:pt x="2551402" y="1524373"/>
                  <a:pt x="2553366" y="1518009"/>
                  <a:pt x="2609385" y="1550020"/>
                </a:cubicBezTo>
                <a:cubicBezTo>
                  <a:pt x="2621021" y="1556669"/>
                  <a:pt x="2632374" y="1563950"/>
                  <a:pt x="2642839" y="1572322"/>
                </a:cubicBezTo>
                <a:cubicBezTo>
                  <a:pt x="2692287" y="1611881"/>
                  <a:pt x="2638420" y="1590206"/>
                  <a:pt x="2709746" y="1661532"/>
                </a:cubicBezTo>
                <a:cubicBezTo>
                  <a:pt x="2717180" y="1668966"/>
                  <a:pt x="2725741" y="1675424"/>
                  <a:pt x="2732049" y="1683835"/>
                </a:cubicBezTo>
                <a:cubicBezTo>
                  <a:pt x="2748132" y="1705278"/>
                  <a:pt x="2757701" y="1731789"/>
                  <a:pt x="2776654" y="1750742"/>
                </a:cubicBezTo>
                <a:cubicBezTo>
                  <a:pt x="2914222" y="1888310"/>
                  <a:pt x="2773658" y="1755035"/>
                  <a:pt x="2865863" y="1828800"/>
                </a:cubicBezTo>
                <a:cubicBezTo>
                  <a:pt x="2874073" y="1835368"/>
                  <a:pt x="2879956" y="1844535"/>
                  <a:pt x="2888166" y="1851103"/>
                </a:cubicBezTo>
                <a:cubicBezTo>
                  <a:pt x="2898631" y="1859475"/>
                  <a:pt x="2911154" y="1865033"/>
                  <a:pt x="2921619" y="1873405"/>
                </a:cubicBezTo>
                <a:cubicBezTo>
                  <a:pt x="2929829" y="1879973"/>
                  <a:pt x="2935712" y="1889140"/>
                  <a:pt x="2943922" y="1895708"/>
                </a:cubicBezTo>
                <a:cubicBezTo>
                  <a:pt x="2954387" y="1904080"/>
                  <a:pt x="2966911" y="1909638"/>
                  <a:pt x="2977376" y="1918010"/>
                </a:cubicBezTo>
                <a:cubicBezTo>
                  <a:pt x="3006344" y="1941184"/>
                  <a:pt x="2994513" y="1945452"/>
                  <a:pt x="3033132" y="1962615"/>
                </a:cubicBezTo>
                <a:cubicBezTo>
                  <a:pt x="3054615" y="1972163"/>
                  <a:pt x="3100039" y="1984917"/>
                  <a:pt x="3100039" y="1984917"/>
                </a:cubicBezTo>
                <a:cubicBezTo>
                  <a:pt x="3156547" y="2041428"/>
                  <a:pt x="3083416" y="1974943"/>
                  <a:pt x="3155795" y="2018371"/>
                </a:cubicBezTo>
                <a:cubicBezTo>
                  <a:pt x="3164810" y="2023780"/>
                  <a:pt x="3178097" y="2040674"/>
                  <a:pt x="3178097" y="204067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21883E0-ABF0-3F46-AE70-A09400784206}"/>
              </a:ext>
            </a:extLst>
          </p:cNvPr>
          <p:cNvPicPr>
            <a:picLocks noChangeAspect="1"/>
          </p:cNvPicPr>
          <p:nvPr/>
        </p:nvPicPr>
        <p:blipFill>
          <a:blip r:embed="rId3"/>
          <a:stretch>
            <a:fillRect/>
          </a:stretch>
        </p:blipFill>
        <p:spPr>
          <a:xfrm>
            <a:off x="10668000" y="5346615"/>
            <a:ext cx="1909546" cy="1511385"/>
          </a:xfrm>
          <a:prstGeom prst="rect">
            <a:avLst/>
          </a:prstGeom>
        </p:spPr>
      </p:pic>
      <p:pic>
        <p:nvPicPr>
          <p:cNvPr id="22" name="pasted-image.tiff">
            <a:extLst>
              <a:ext uri="{FF2B5EF4-FFF2-40B4-BE49-F238E27FC236}">
                <a16:creationId xmlns:a16="http://schemas.microsoft.com/office/drawing/2014/main" id="{1E9AFC8E-519B-C144-8C96-A0AE17EE3CB0}"/>
              </a:ext>
            </a:extLst>
          </p:cNvPr>
          <p:cNvPicPr>
            <a:picLocks noChangeAspect="1"/>
          </p:cNvPicPr>
          <p:nvPr/>
        </p:nvPicPr>
        <p:blipFill>
          <a:blip r:embed="rId4">
            <a:extLst/>
          </a:blip>
          <a:stretch>
            <a:fillRect/>
          </a:stretch>
        </p:blipFill>
        <p:spPr>
          <a:xfrm>
            <a:off x="0" y="5778035"/>
            <a:ext cx="1014345" cy="1067730"/>
          </a:xfrm>
          <a:prstGeom prst="rect">
            <a:avLst/>
          </a:prstGeom>
          <a:ln w="12700">
            <a:miter lim="400000"/>
          </a:ln>
        </p:spPr>
      </p:pic>
      <p:cxnSp>
        <p:nvCxnSpPr>
          <p:cNvPr id="26" name="Straight Connector 25">
            <a:extLst>
              <a:ext uri="{FF2B5EF4-FFF2-40B4-BE49-F238E27FC236}">
                <a16:creationId xmlns:a16="http://schemas.microsoft.com/office/drawing/2014/main" id="{58F571C5-57A5-2440-99A7-A82D1BC2B37E}"/>
              </a:ext>
            </a:extLst>
          </p:cNvPr>
          <p:cNvCxnSpPr/>
          <p:nvPr/>
        </p:nvCxnSpPr>
        <p:spPr>
          <a:xfrm>
            <a:off x="5991469" y="2230244"/>
            <a:ext cx="0" cy="3245005"/>
          </a:xfrm>
          <a:prstGeom prst="line">
            <a:avLst/>
          </a:prstGeom>
          <a:ln w="381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7FC787-2A02-4842-82E4-6824BA4047F9}"/>
              </a:ext>
            </a:extLst>
          </p:cNvPr>
          <p:cNvCxnSpPr/>
          <p:nvPr/>
        </p:nvCxnSpPr>
        <p:spPr>
          <a:xfrm>
            <a:off x="5490275" y="2230244"/>
            <a:ext cx="0" cy="3245005"/>
          </a:xfrm>
          <a:prstGeom prst="line">
            <a:avLst/>
          </a:prstGeom>
          <a:ln w="381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C4D53DFD-0A8B-7046-A6F1-C222F719B46B}"/>
              </a:ext>
            </a:extLst>
          </p:cNvPr>
          <p:cNvCxnSpPr/>
          <p:nvPr/>
        </p:nvCxnSpPr>
        <p:spPr>
          <a:xfrm>
            <a:off x="4959458" y="1917856"/>
            <a:ext cx="530817" cy="4691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52A5C0A-8E1F-CF4F-8643-DBC0BAF36A0D}"/>
              </a:ext>
            </a:extLst>
          </p:cNvPr>
          <p:cNvCxnSpPr/>
          <p:nvPr/>
        </p:nvCxnSpPr>
        <p:spPr>
          <a:xfrm>
            <a:off x="5475464" y="1968373"/>
            <a:ext cx="507185" cy="3729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0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2941-DD4A-954E-B6F1-7AE8DD207340}"/>
              </a:ext>
            </a:extLst>
          </p:cNvPr>
          <p:cNvSpPr>
            <a:spLocks noGrp="1"/>
          </p:cNvSpPr>
          <p:nvPr>
            <p:ph type="title"/>
          </p:nvPr>
        </p:nvSpPr>
        <p:spPr/>
        <p:txBody>
          <a:bodyPr/>
          <a:lstStyle/>
          <a:p>
            <a:pPr algn="ctr"/>
            <a:r>
              <a:rPr lang="en-US" b="1" dirty="0"/>
              <a:t>Consequence of Debt</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6702" y="2551834"/>
            <a:ext cx="4205370" cy="3570889"/>
          </a:xfrm>
        </p:spPr>
      </p:pic>
      <p:sp>
        <p:nvSpPr>
          <p:cNvPr id="4" name="Footer Placeholder 3">
            <a:extLst>
              <a:ext uri="{FF2B5EF4-FFF2-40B4-BE49-F238E27FC236}">
                <a16:creationId xmlns:a16="http://schemas.microsoft.com/office/drawing/2014/main" id="{7518A41E-CE4E-4440-AD0C-0AC4A64F5072}"/>
              </a:ext>
            </a:extLst>
          </p:cNvPr>
          <p:cNvSpPr>
            <a:spLocks noGrp="1"/>
          </p:cNvSpPr>
          <p:nvPr>
            <p:ph type="ftr" sz="quarter" idx="11"/>
          </p:nvPr>
        </p:nvSpPr>
        <p:spPr/>
        <p:txBody>
          <a:bodyPr/>
          <a:lstStyle/>
          <a:p>
            <a:r>
              <a:rPr lang="en-US"/>
              <a:t>Second SSI Workshop, Chicago, IL 2018</a:t>
            </a:r>
            <a:endParaRPr lang="en-US" dirty="0"/>
          </a:p>
        </p:txBody>
      </p:sp>
      <p:pic>
        <p:nvPicPr>
          <p:cNvPr id="5" name="Picture 4">
            <a:extLst>
              <a:ext uri="{FF2B5EF4-FFF2-40B4-BE49-F238E27FC236}">
                <a16:creationId xmlns:a16="http://schemas.microsoft.com/office/drawing/2014/main" id="{7885586B-6AC3-F14F-B86B-31F7B546402A}"/>
              </a:ext>
            </a:extLst>
          </p:cNvPr>
          <p:cNvPicPr>
            <a:picLocks noChangeAspect="1"/>
          </p:cNvPicPr>
          <p:nvPr/>
        </p:nvPicPr>
        <p:blipFill>
          <a:blip r:embed="rId4"/>
          <a:stretch>
            <a:fillRect/>
          </a:stretch>
        </p:blipFill>
        <p:spPr>
          <a:xfrm>
            <a:off x="1873405" y="2607271"/>
            <a:ext cx="3469889" cy="3213241"/>
          </a:xfrm>
          <a:prstGeom prst="rect">
            <a:avLst/>
          </a:prstGeom>
        </p:spPr>
      </p:pic>
      <p:sp>
        <p:nvSpPr>
          <p:cNvPr id="10" name="Rectangle 9"/>
          <p:cNvSpPr/>
          <p:nvPr/>
        </p:nvSpPr>
        <p:spPr>
          <a:xfrm rot="-960000">
            <a:off x="1494264" y="2367564"/>
            <a:ext cx="4694663" cy="11039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0000"/>
                </a:solidFill>
              </a:rPr>
              <a:t>CONFISCATED</a:t>
            </a:r>
          </a:p>
        </p:txBody>
      </p:sp>
      <p:sp>
        <p:nvSpPr>
          <p:cNvPr id="11" name="Rectangle 10"/>
          <p:cNvSpPr/>
          <p:nvPr/>
        </p:nvSpPr>
        <p:spPr>
          <a:xfrm rot="-960000">
            <a:off x="6742155" y="1999849"/>
            <a:ext cx="5188403" cy="11039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a:solidFill>
                  <a:srgbClr val="FF0000"/>
                </a:solidFill>
              </a:rPr>
              <a:t>IRREPRODUCIBLE</a:t>
            </a:r>
            <a:endParaRPr lang="en-US" sz="5400" b="1" dirty="0">
              <a:solidFill>
                <a:srgbClr val="FF0000"/>
              </a:solidFill>
            </a:endParaRPr>
          </a:p>
        </p:txBody>
      </p:sp>
      <p:pic>
        <p:nvPicPr>
          <p:cNvPr id="8" name="Picture 7">
            <a:extLst>
              <a:ext uri="{FF2B5EF4-FFF2-40B4-BE49-F238E27FC236}">
                <a16:creationId xmlns:a16="http://schemas.microsoft.com/office/drawing/2014/main" id="{8E668728-7335-B449-9093-712293F373BA}"/>
              </a:ext>
            </a:extLst>
          </p:cNvPr>
          <p:cNvPicPr>
            <a:picLocks noChangeAspect="1"/>
          </p:cNvPicPr>
          <p:nvPr/>
        </p:nvPicPr>
        <p:blipFill>
          <a:blip r:embed="rId5"/>
          <a:stretch>
            <a:fillRect/>
          </a:stretch>
        </p:blipFill>
        <p:spPr>
          <a:xfrm>
            <a:off x="10668000" y="5346615"/>
            <a:ext cx="1909546" cy="1511385"/>
          </a:xfrm>
          <a:prstGeom prst="rect">
            <a:avLst/>
          </a:prstGeom>
        </p:spPr>
      </p:pic>
      <p:pic>
        <p:nvPicPr>
          <p:cNvPr id="13" name="pasted-image.tiff">
            <a:extLst>
              <a:ext uri="{FF2B5EF4-FFF2-40B4-BE49-F238E27FC236}">
                <a16:creationId xmlns:a16="http://schemas.microsoft.com/office/drawing/2014/main" id="{B2B881B0-241A-BE41-8DC9-609432B7240F}"/>
              </a:ext>
            </a:extLst>
          </p:cNvPr>
          <p:cNvPicPr>
            <a:picLocks noChangeAspect="1"/>
          </p:cNvPicPr>
          <p:nvPr/>
        </p:nvPicPr>
        <p:blipFill>
          <a:blip r:embed="rId6">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280558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Scientific Reproducibility Crisis</a:t>
            </a:r>
          </a:p>
        </p:txBody>
      </p:sp>
      <p:sp>
        <p:nvSpPr>
          <p:cNvPr id="3" name="Content Placeholder 2"/>
          <p:cNvSpPr>
            <a:spLocks noGrp="1"/>
          </p:cNvSpPr>
          <p:nvPr>
            <p:ph idx="1"/>
          </p:nvPr>
        </p:nvSpPr>
        <p:spPr>
          <a:xfrm>
            <a:off x="838200" y="5801711"/>
            <a:ext cx="10515600" cy="517142"/>
          </a:xfrm>
        </p:spPr>
        <p:txBody>
          <a:bodyPr>
            <a:normAutofit fontScale="62500" lnSpcReduction="20000"/>
          </a:bodyPr>
          <a:lstStyle/>
          <a:p>
            <a:r>
              <a:rPr lang="en-US" dirty="0">
                <a:latin typeface="Gill Sans" charset="0"/>
                <a:ea typeface="Gill Sans" charset="0"/>
                <a:cs typeface="Gill Sans" charset="0"/>
              </a:rPr>
              <a:t>Source: 1,500 scientists lift the lid on reproducibility. Nature Survey. Corrected 25th May, 2016. Accessed April 13th, 2016</a:t>
            </a:r>
          </a:p>
        </p:txBody>
      </p:sp>
      <p:pic>
        <p:nvPicPr>
          <p:cNvPr id="4" name="Picture 3"/>
          <p:cNvPicPr>
            <a:picLocks noChangeAspect="1"/>
          </p:cNvPicPr>
          <p:nvPr/>
        </p:nvPicPr>
        <p:blipFill>
          <a:blip r:embed="rId2"/>
          <a:stretch>
            <a:fillRect/>
          </a:stretch>
        </p:blipFill>
        <p:spPr>
          <a:xfrm>
            <a:off x="3327400" y="1477963"/>
            <a:ext cx="4807607" cy="4079850"/>
          </a:xfrm>
          <a:prstGeom prst="rect">
            <a:avLst/>
          </a:prstGeom>
        </p:spPr>
      </p:pic>
      <p:sp>
        <p:nvSpPr>
          <p:cNvPr id="5" name="Footer Placeholder 4"/>
          <p:cNvSpPr>
            <a:spLocks noGrp="1"/>
          </p:cNvSpPr>
          <p:nvPr>
            <p:ph type="ftr" sz="quarter" idx="11"/>
          </p:nvPr>
        </p:nvSpPr>
        <p:spPr/>
        <p:txBody>
          <a:bodyPr/>
          <a:lstStyle/>
          <a:p>
            <a:r>
              <a:rPr lang="en-US"/>
              <a:t>DOMA Workshop Flatiron Institute Nov 16-17 2017</a:t>
            </a:r>
            <a:endParaRPr lang="en-US" dirty="0"/>
          </a:p>
        </p:txBody>
      </p:sp>
      <p:pic>
        <p:nvPicPr>
          <p:cNvPr id="9" name="Picture 8">
            <a:extLst>
              <a:ext uri="{FF2B5EF4-FFF2-40B4-BE49-F238E27FC236}">
                <a16:creationId xmlns:a16="http://schemas.microsoft.com/office/drawing/2014/main" id="{AD7C54E5-C397-0A4D-8DE9-DB24D3CAB237}"/>
              </a:ext>
            </a:extLst>
          </p:cNvPr>
          <p:cNvPicPr>
            <a:picLocks noChangeAspect="1"/>
          </p:cNvPicPr>
          <p:nvPr/>
        </p:nvPicPr>
        <p:blipFill>
          <a:blip r:embed="rId3"/>
          <a:stretch>
            <a:fillRect/>
          </a:stretch>
        </p:blipFill>
        <p:spPr>
          <a:xfrm>
            <a:off x="10668000" y="5346615"/>
            <a:ext cx="1909546" cy="1511385"/>
          </a:xfrm>
          <a:prstGeom prst="rect">
            <a:avLst/>
          </a:prstGeom>
        </p:spPr>
      </p:pic>
      <p:pic>
        <p:nvPicPr>
          <p:cNvPr id="10" name="pasted-image.tiff">
            <a:extLst>
              <a:ext uri="{FF2B5EF4-FFF2-40B4-BE49-F238E27FC236}">
                <a16:creationId xmlns:a16="http://schemas.microsoft.com/office/drawing/2014/main" id="{BF005EEB-3DC1-F64E-AC92-E96DF23ACB59}"/>
              </a:ext>
            </a:extLst>
          </p:cNvPr>
          <p:cNvPicPr>
            <a:picLocks noChangeAspect="1"/>
          </p:cNvPicPr>
          <p:nvPr/>
        </p:nvPicPr>
        <p:blipFill>
          <a:blip r:embed="rId4">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421511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3EAA-B64F-474C-94D9-EF3DA85899D1}"/>
              </a:ext>
            </a:extLst>
          </p:cNvPr>
          <p:cNvSpPr>
            <a:spLocks noGrp="1"/>
          </p:cNvSpPr>
          <p:nvPr>
            <p:ph type="title"/>
          </p:nvPr>
        </p:nvSpPr>
        <p:spPr/>
        <p:txBody>
          <a:bodyPr/>
          <a:lstStyle/>
          <a:p>
            <a:pPr algn="ctr"/>
            <a:r>
              <a:rPr lang="en-US" dirty="0"/>
              <a:t>Assistive Reproducibility Tools</a:t>
            </a:r>
          </a:p>
        </p:txBody>
      </p:sp>
      <p:sp>
        <p:nvSpPr>
          <p:cNvPr id="4" name="Footer Placeholder 3">
            <a:extLst>
              <a:ext uri="{FF2B5EF4-FFF2-40B4-BE49-F238E27FC236}">
                <a16:creationId xmlns:a16="http://schemas.microsoft.com/office/drawing/2014/main" id="{DDDD4788-A074-3049-935F-BDE0F213EAE5}"/>
              </a:ext>
            </a:extLst>
          </p:cNvPr>
          <p:cNvSpPr>
            <a:spLocks noGrp="1"/>
          </p:cNvSpPr>
          <p:nvPr>
            <p:ph type="ftr" sz="quarter" idx="11"/>
          </p:nvPr>
        </p:nvSpPr>
        <p:spPr/>
        <p:txBody>
          <a:bodyPr/>
          <a:lstStyle/>
          <a:p>
            <a:r>
              <a:rPr lang="en-US"/>
              <a:t>Second SSI Workshop, Chicago, IL 2018</a:t>
            </a:r>
            <a:endParaRPr lang="en-US" dirty="0"/>
          </a:p>
        </p:txBody>
      </p:sp>
      <p:cxnSp>
        <p:nvCxnSpPr>
          <p:cNvPr id="10" name="Straight Arrow Connector 9">
            <a:extLst>
              <a:ext uri="{FF2B5EF4-FFF2-40B4-BE49-F238E27FC236}">
                <a16:creationId xmlns:a16="http://schemas.microsoft.com/office/drawing/2014/main" id="{30A6440B-1AAF-AC4A-8B39-CBBBE4AAF3B0}"/>
              </a:ext>
            </a:extLst>
          </p:cNvPr>
          <p:cNvCxnSpPr/>
          <p:nvPr/>
        </p:nvCxnSpPr>
        <p:spPr>
          <a:xfrm>
            <a:off x="3077736" y="1940312"/>
            <a:ext cx="0" cy="353493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78A75D-8DEE-B34A-8686-06F4FC6C9927}"/>
              </a:ext>
            </a:extLst>
          </p:cNvPr>
          <p:cNvCxnSpPr>
            <a:cxnSpLocks/>
          </p:cNvCxnSpPr>
          <p:nvPr/>
        </p:nvCxnSpPr>
        <p:spPr>
          <a:xfrm flipH="1">
            <a:off x="3066586" y="5464098"/>
            <a:ext cx="5653668"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874B4B-F10C-B346-83CF-CB338616D249}"/>
              </a:ext>
            </a:extLst>
          </p:cNvPr>
          <p:cNvCxnSpPr/>
          <p:nvPr/>
        </p:nvCxnSpPr>
        <p:spPr>
          <a:xfrm>
            <a:off x="4038600" y="2230244"/>
            <a:ext cx="0" cy="3245005"/>
          </a:xfrm>
          <a:prstGeom prst="line">
            <a:avLst/>
          </a:prstGeom>
          <a:ln w="381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CDB44AB9-205E-E940-984C-9D8CE34E75E7}"/>
              </a:ext>
            </a:extLst>
          </p:cNvPr>
          <p:cNvSpPr/>
          <p:nvPr/>
        </p:nvSpPr>
        <p:spPr>
          <a:xfrm>
            <a:off x="4025590" y="2910468"/>
            <a:ext cx="2977376" cy="2074127"/>
          </a:xfrm>
          <a:custGeom>
            <a:avLst/>
            <a:gdLst>
              <a:gd name="connsiteX0" fmla="*/ 0 w 2977376"/>
              <a:gd name="connsiteY0" fmla="*/ 0 h 2074127"/>
              <a:gd name="connsiteX1" fmla="*/ 267630 w 2977376"/>
              <a:gd name="connsiteY1" fmla="*/ 100361 h 2074127"/>
              <a:gd name="connsiteX2" fmla="*/ 301083 w 2977376"/>
              <a:gd name="connsiteY2" fmla="*/ 289932 h 2074127"/>
              <a:gd name="connsiteX3" fmla="*/ 479503 w 2977376"/>
              <a:gd name="connsiteY3" fmla="*/ 323386 h 2074127"/>
              <a:gd name="connsiteX4" fmla="*/ 691376 w 2977376"/>
              <a:gd name="connsiteY4" fmla="*/ 334537 h 2074127"/>
              <a:gd name="connsiteX5" fmla="*/ 702527 w 2977376"/>
              <a:gd name="connsiteY5" fmla="*/ 535259 h 2074127"/>
              <a:gd name="connsiteX6" fmla="*/ 713678 w 2977376"/>
              <a:gd name="connsiteY6" fmla="*/ 579864 h 2074127"/>
              <a:gd name="connsiteX7" fmla="*/ 758283 w 2977376"/>
              <a:gd name="connsiteY7" fmla="*/ 602166 h 2074127"/>
              <a:gd name="connsiteX8" fmla="*/ 858644 w 2977376"/>
              <a:gd name="connsiteY8" fmla="*/ 624469 h 2074127"/>
              <a:gd name="connsiteX9" fmla="*/ 1014761 w 2977376"/>
              <a:gd name="connsiteY9" fmla="*/ 635620 h 2074127"/>
              <a:gd name="connsiteX10" fmla="*/ 1137425 w 2977376"/>
              <a:gd name="connsiteY10" fmla="*/ 791737 h 2074127"/>
              <a:gd name="connsiteX11" fmla="*/ 1215483 w 2977376"/>
              <a:gd name="connsiteY11" fmla="*/ 925552 h 2074127"/>
              <a:gd name="connsiteX12" fmla="*/ 1237786 w 2977376"/>
              <a:gd name="connsiteY12" fmla="*/ 970156 h 2074127"/>
              <a:gd name="connsiteX13" fmla="*/ 1338147 w 2977376"/>
              <a:gd name="connsiteY13" fmla="*/ 1014761 h 2074127"/>
              <a:gd name="connsiteX14" fmla="*/ 1661532 w 2977376"/>
              <a:gd name="connsiteY14" fmla="*/ 1103971 h 2074127"/>
              <a:gd name="connsiteX15" fmla="*/ 1739590 w 2977376"/>
              <a:gd name="connsiteY15" fmla="*/ 1226634 h 2074127"/>
              <a:gd name="connsiteX16" fmla="*/ 1918010 w 2977376"/>
              <a:gd name="connsiteY16" fmla="*/ 1271239 h 2074127"/>
              <a:gd name="connsiteX17" fmla="*/ 2263698 w 2977376"/>
              <a:gd name="connsiteY17" fmla="*/ 1304693 h 2074127"/>
              <a:gd name="connsiteX18" fmla="*/ 2542478 w 2977376"/>
              <a:gd name="connsiteY18" fmla="*/ 1360449 h 2074127"/>
              <a:gd name="connsiteX19" fmla="*/ 2620537 w 2977376"/>
              <a:gd name="connsiteY19" fmla="*/ 1427356 h 2074127"/>
              <a:gd name="connsiteX20" fmla="*/ 2642839 w 2977376"/>
              <a:gd name="connsiteY20" fmla="*/ 1516566 h 2074127"/>
              <a:gd name="connsiteX21" fmla="*/ 2665142 w 2977376"/>
              <a:gd name="connsiteY21" fmla="*/ 1583473 h 2074127"/>
              <a:gd name="connsiteX22" fmla="*/ 2709747 w 2977376"/>
              <a:gd name="connsiteY22" fmla="*/ 1706137 h 2074127"/>
              <a:gd name="connsiteX23" fmla="*/ 2843561 w 2977376"/>
              <a:gd name="connsiteY23" fmla="*/ 1761893 h 2074127"/>
              <a:gd name="connsiteX24" fmla="*/ 2843561 w 2977376"/>
              <a:gd name="connsiteY24" fmla="*/ 1940312 h 2074127"/>
              <a:gd name="connsiteX25" fmla="*/ 2899317 w 2977376"/>
              <a:gd name="connsiteY25" fmla="*/ 1984917 h 2074127"/>
              <a:gd name="connsiteX26" fmla="*/ 2932771 w 2977376"/>
              <a:gd name="connsiteY26" fmla="*/ 2018371 h 2074127"/>
              <a:gd name="connsiteX27" fmla="*/ 2977376 w 2977376"/>
              <a:gd name="connsiteY27" fmla="*/ 2074127 h 207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7376" h="2074127">
                <a:moveTo>
                  <a:pt x="0" y="0"/>
                </a:moveTo>
                <a:cubicBezTo>
                  <a:pt x="57941" y="11588"/>
                  <a:pt x="234817" y="-2765"/>
                  <a:pt x="267630" y="100361"/>
                </a:cubicBezTo>
                <a:cubicBezTo>
                  <a:pt x="287085" y="161507"/>
                  <a:pt x="271198" y="233150"/>
                  <a:pt x="301083" y="289932"/>
                </a:cubicBezTo>
                <a:cubicBezTo>
                  <a:pt x="311802" y="310298"/>
                  <a:pt x="476264" y="323155"/>
                  <a:pt x="479503" y="323386"/>
                </a:cubicBezTo>
                <a:cubicBezTo>
                  <a:pt x="550045" y="328425"/>
                  <a:pt x="620752" y="330820"/>
                  <a:pt x="691376" y="334537"/>
                </a:cubicBezTo>
                <a:cubicBezTo>
                  <a:pt x="695093" y="401444"/>
                  <a:pt x="696460" y="468524"/>
                  <a:pt x="702527" y="535259"/>
                </a:cubicBezTo>
                <a:cubicBezTo>
                  <a:pt x="703915" y="550522"/>
                  <a:pt x="703867" y="568090"/>
                  <a:pt x="713678" y="579864"/>
                </a:cubicBezTo>
                <a:cubicBezTo>
                  <a:pt x="724320" y="592634"/>
                  <a:pt x="742395" y="597277"/>
                  <a:pt x="758283" y="602166"/>
                </a:cubicBezTo>
                <a:cubicBezTo>
                  <a:pt x="791037" y="612244"/>
                  <a:pt x="824662" y="620037"/>
                  <a:pt x="858644" y="624469"/>
                </a:cubicBezTo>
                <a:cubicBezTo>
                  <a:pt x="910377" y="631217"/>
                  <a:pt x="962722" y="631903"/>
                  <a:pt x="1014761" y="635620"/>
                </a:cubicBezTo>
                <a:cubicBezTo>
                  <a:pt x="1055649" y="687659"/>
                  <a:pt x="1099754" y="737324"/>
                  <a:pt x="1137425" y="791737"/>
                </a:cubicBezTo>
                <a:cubicBezTo>
                  <a:pt x="1166819" y="834194"/>
                  <a:pt x="1192388" y="879365"/>
                  <a:pt x="1215483" y="925552"/>
                </a:cubicBezTo>
                <a:cubicBezTo>
                  <a:pt x="1222917" y="940420"/>
                  <a:pt x="1224342" y="960379"/>
                  <a:pt x="1237786" y="970156"/>
                </a:cubicBezTo>
                <a:cubicBezTo>
                  <a:pt x="1267393" y="991688"/>
                  <a:pt x="1303237" y="1003737"/>
                  <a:pt x="1338147" y="1014761"/>
                </a:cubicBezTo>
                <a:cubicBezTo>
                  <a:pt x="1444778" y="1048434"/>
                  <a:pt x="1553737" y="1074234"/>
                  <a:pt x="1661532" y="1103971"/>
                </a:cubicBezTo>
                <a:cubicBezTo>
                  <a:pt x="1673110" y="1196598"/>
                  <a:pt x="1648097" y="1197523"/>
                  <a:pt x="1739590" y="1226634"/>
                </a:cubicBezTo>
                <a:cubicBezTo>
                  <a:pt x="1798008" y="1245221"/>
                  <a:pt x="1918010" y="1271239"/>
                  <a:pt x="1918010" y="1271239"/>
                </a:cubicBezTo>
                <a:cubicBezTo>
                  <a:pt x="2063153" y="1343812"/>
                  <a:pt x="1881289" y="1260569"/>
                  <a:pt x="2263698" y="1304693"/>
                </a:cubicBezTo>
                <a:cubicBezTo>
                  <a:pt x="2357840" y="1315556"/>
                  <a:pt x="2449551" y="1341864"/>
                  <a:pt x="2542478" y="1360449"/>
                </a:cubicBezTo>
                <a:cubicBezTo>
                  <a:pt x="2568498" y="1382751"/>
                  <a:pt x="2602005" y="1398529"/>
                  <a:pt x="2620537" y="1427356"/>
                </a:cubicBezTo>
                <a:cubicBezTo>
                  <a:pt x="2637112" y="1453140"/>
                  <a:pt x="2634418" y="1487094"/>
                  <a:pt x="2642839" y="1516566"/>
                </a:cubicBezTo>
                <a:cubicBezTo>
                  <a:pt x="2649297" y="1539170"/>
                  <a:pt x="2658684" y="1560869"/>
                  <a:pt x="2665142" y="1583473"/>
                </a:cubicBezTo>
                <a:cubicBezTo>
                  <a:pt x="2666555" y="1588420"/>
                  <a:pt x="2680996" y="1689708"/>
                  <a:pt x="2709747" y="1706137"/>
                </a:cubicBezTo>
                <a:cubicBezTo>
                  <a:pt x="2751702" y="1730111"/>
                  <a:pt x="2798956" y="1743308"/>
                  <a:pt x="2843561" y="1761893"/>
                </a:cubicBezTo>
                <a:cubicBezTo>
                  <a:pt x="2825720" y="1833260"/>
                  <a:pt x="2801930" y="1868945"/>
                  <a:pt x="2843561" y="1940312"/>
                </a:cubicBezTo>
                <a:cubicBezTo>
                  <a:pt x="2855554" y="1960871"/>
                  <a:pt x="2881405" y="1969244"/>
                  <a:pt x="2899317" y="1984917"/>
                </a:cubicBezTo>
                <a:cubicBezTo>
                  <a:pt x="2911185" y="1995302"/>
                  <a:pt x="2922386" y="2006503"/>
                  <a:pt x="2932771" y="2018371"/>
                </a:cubicBezTo>
                <a:cubicBezTo>
                  <a:pt x="2948444" y="2036283"/>
                  <a:pt x="2977376" y="2074127"/>
                  <a:pt x="2977376" y="2074127"/>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CE868C-5065-7349-9830-B25C2197BD37}"/>
              </a:ext>
            </a:extLst>
          </p:cNvPr>
          <p:cNvSpPr txBox="1"/>
          <p:nvPr/>
        </p:nvSpPr>
        <p:spPr>
          <a:xfrm>
            <a:off x="7116336" y="2903789"/>
            <a:ext cx="1649203" cy="369332"/>
          </a:xfrm>
          <a:prstGeom prst="rect">
            <a:avLst/>
          </a:prstGeom>
          <a:noFill/>
        </p:spPr>
        <p:txBody>
          <a:bodyPr wrap="square" rtlCol="0">
            <a:spAutoFit/>
          </a:bodyPr>
          <a:lstStyle/>
          <a:p>
            <a:r>
              <a:rPr lang="en-US" b="1">
                <a:solidFill>
                  <a:srgbClr val="FF0000"/>
                </a:solidFill>
              </a:rPr>
              <a:t>Software Debt</a:t>
            </a:r>
            <a:endParaRPr lang="en-US" b="1" dirty="0">
              <a:solidFill>
                <a:srgbClr val="FF0000"/>
              </a:solidFill>
            </a:endParaRPr>
          </a:p>
        </p:txBody>
      </p:sp>
      <p:sp>
        <p:nvSpPr>
          <p:cNvPr id="23" name="TextBox 22">
            <a:extLst>
              <a:ext uri="{FF2B5EF4-FFF2-40B4-BE49-F238E27FC236}">
                <a16:creationId xmlns:a16="http://schemas.microsoft.com/office/drawing/2014/main" id="{6ABD2E74-A77C-5143-9BF8-339098F455B9}"/>
              </a:ext>
            </a:extLst>
          </p:cNvPr>
          <p:cNvSpPr txBox="1"/>
          <p:nvPr/>
        </p:nvSpPr>
        <p:spPr>
          <a:xfrm>
            <a:off x="7909230" y="5517097"/>
            <a:ext cx="657552" cy="369332"/>
          </a:xfrm>
          <a:prstGeom prst="rect">
            <a:avLst/>
          </a:prstGeom>
          <a:noFill/>
        </p:spPr>
        <p:txBody>
          <a:bodyPr wrap="none" rtlCol="0">
            <a:spAutoFit/>
          </a:bodyPr>
          <a:lstStyle/>
          <a:p>
            <a:r>
              <a:rPr lang="en-US" b="1" dirty="0"/>
              <a:t>Time</a:t>
            </a:r>
          </a:p>
        </p:txBody>
      </p:sp>
      <p:sp>
        <p:nvSpPr>
          <p:cNvPr id="24" name="TextBox 23">
            <a:extLst>
              <a:ext uri="{FF2B5EF4-FFF2-40B4-BE49-F238E27FC236}">
                <a16:creationId xmlns:a16="http://schemas.microsoft.com/office/drawing/2014/main" id="{57813C1B-C401-C54A-B017-0E31F7A8937B}"/>
              </a:ext>
            </a:extLst>
          </p:cNvPr>
          <p:cNvSpPr txBox="1"/>
          <p:nvPr/>
        </p:nvSpPr>
        <p:spPr>
          <a:xfrm rot="16200000">
            <a:off x="2138520" y="2634617"/>
            <a:ext cx="1311065" cy="369332"/>
          </a:xfrm>
          <a:prstGeom prst="rect">
            <a:avLst/>
          </a:prstGeom>
          <a:noFill/>
        </p:spPr>
        <p:txBody>
          <a:bodyPr wrap="none" rtlCol="0">
            <a:spAutoFit/>
          </a:bodyPr>
          <a:lstStyle/>
          <a:p>
            <a:r>
              <a:rPr lang="en-US" dirty="0"/>
              <a:t>Productivity</a:t>
            </a:r>
          </a:p>
        </p:txBody>
      </p:sp>
      <p:sp>
        <p:nvSpPr>
          <p:cNvPr id="26" name="Freeform 25">
            <a:extLst>
              <a:ext uri="{FF2B5EF4-FFF2-40B4-BE49-F238E27FC236}">
                <a16:creationId xmlns:a16="http://schemas.microsoft.com/office/drawing/2014/main" id="{FD4EE4D6-D312-174C-AFC9-A2E4FB2EC1C6}"/>
              </a:ext>
            </a:extLst>
          </p:cNvPr>
          <p:cNvSpPr/>
          <p:nvPr/>
        </p:nvSpPr>
        <p:spPr>
          <a:xfrm>
            <a:off x="3077737" y="2732049"/>
            <a:ext cx="4014438" cy="204143"/>
          </a:xfrm>
          <a:custGeom>
            <a:avLst/>
            <a:gdLst>
              <a:gd name="connsiteX0" fmla="*/ 0 w 3847200"/>
              <a:gd name="connsiteY0" fmla="*/ 144966 h 204143"/>
              <a:gd name="connsiteX1" fmla="*/ 100361 w 3847200"/>
              <a:gd name="connsiteY1" fmla="*/ 156117 h 204143"/>
              <a:gd name="connsiteX2" fmla="*/ 122663 w 3847200"/>
              <a:gd name="connsiteY2" fmla="*/ 133814 h 204143"/>
              <a:gd name="connsiteX3" fmla="*/ 156117 w 3847200"/>
              <a:gd name="connsiteY3" fmla="*/ 111512 h 204143"/>
              <a:gd name="connsiteX4" fmla="*/ 178419 w 3847200"/>
              <a:gd name="connsiteY4" fmla="*/ 78058 h 204143"/>
              <a:gd name="connsiteX5" fmla="*/ 223024 w 3847200"/>
              <a:gd name="connsiteY5" fmla="*/ 33453 h 204143"/>
              <a:gd name="connsiteX6" fmla="*/ 256478 w 3847200"/>
              <a:gd name="connsiteY6" fmla="*/ 44605 h 204143"/>
              <a:gd name="connsiteX7" fmla="*/ 267629 w 3847200"/>
              <a:gd name="connsiteY7" fmla="*/ 78058 h 204143"/>
              <a:gd name="connsiteX8" fmla="*/ 312234 w 3847200"/>
              <a:gd name="connsiteY8" fmla="*/ 144966 h 204143"/>
              <a:gd name="connsiteX9" fmla="*/ 323385 w 3847200"/>
              <a:gd name="connsiteY9" fmla="*/ 178419 h 204143"/>
              <a:gd name="connsiteX10" fmla="*/ 390292 w 3847200"/>
              <a:gd name="connsiteY10" fmla="*/ 200722 h 204143"/>
              <a:gd name="connsiteX11" fmla="*/ 423746 w 3847200"/>
              <a:gd name="connsiteY11" fmla="*/ 189571 h 204143"/>
              <a:gd name="connsiteX12" fmla="*/ 490653 w 3847200"/>
              <a:gd name="connsiteY12" fmla="*/ 133814 h 204143"/>
              <a:gd name="connsiteX13" fmla="*/ 535258 w 3847200"/>
              <a:gd name="connsiteY13" fmla="*/ 122663 h 204143"/>
              <a:gd name="connsiteX14" fmla="*/ 724829 w 3847200"/>
              <a:gd name="connsiteY14" fmla="*/ 133814 h 204143"/>
              <a:gd name="connsiteX15" fmla="*/ 747131 w 3847200"/>
              <a:gd name="connsiteY15" fmla="*/ 156117 h 204143"/>
              <a:gd name="connsiteX16" fmla="*/ 802887 w 3847200"/>
              <a:gd name="connsiteY16" fmla="*/ 144966 h 204143"/>
              <a:gd name="connsiteX17" fmla="*/ 825190 w 3847200"/>
              <a:gd name="connsiteY17" fmla="*/ 122663 h 204143"/>
              <a:gd name="connsiteX18" fmla="*/ 892097 w 3847200"/>
              <a:gd name="connsiteY18" fmla="*/ 156117 h 204143"/>
              <a:gd name="connsiteX19" fmla="*/ 925551 w 3847200"/>
              <a:gd name="connsiteY19" fmla="*/ 167268 h 204143"/>
              <a:gd name="connsiteX20" fmla="*/ 1059365 w 3847200"/>
              <a:gd name="connsiteY20" fmla="*/ 144966 h 204143"/>
              <a:gd name="connsiteX21" fmla="*/ 1115122 w 3847200"/>
              <a:gd name="connsiteY21" fmla="*/ 89210 h 204143"/>
              <a:gd name="connsiteX22" fmla="*/ 1170878 w 3847200"/>
              <a:gd name="connsiteY22" fmla="*/ 44605 h 204143"/>
              <a:gd name="connsiteX23" fmla="*/ 1304692 w 3847200"/>
              <a:gd name="connsiteY23" fmla="*/ 122663 h 204143"/>
              <a:gd name="connsiteX24" fmla="*/ 1371600 w 3847200"/>
              <a:gd name="connsiteY24" fmla="*/ 189571 h 204143"/>
              <a:gd name="connsiteX25" fmla="*/ 1427356 w 3847200"/>
              <a:gd name="connsiteY25" fmla="*/ 178419 h 204143"/>
              <a:gd name="connsiteX26" fmla="*/ 1516565 w 3847200"/>
              <a:gd name="connsiteY26" fmla="*/ 122663 h 204143"/>
              <a:gd name="connsiteX27" fmla="*/ 1550019 w 3847200"/>
              <a:gd name="connsiteY27" fmla="*/ 89210 h 204143"/>
              <a:gd name="connsiteX28" fmla="*/ 1639229 w 3847200"/>
              <a:gd name="connsiteY28" fmla="*/ 22302 h 204143"/>
              <a:gd name="connsiteX29" fmla="*/ 1817648 w 3847200"/>
              <a:gd name="connsiteY29" fmla="*/ 44605 h 204143"/>
              <a:gd name="connsiteX30" fmla="*/ 1884556 w 3847200"/>
              <a:gd name="connsiteY30" fmla="*/ 78058 h 204143"/>
              <a:gd name="connsiteX31" fmla="*/ 1929161 w 3847200"/>
              <a:gd name="connsiteY31" fmla="*/ 122663 h 204143"/>
              <a:gd name="connsiteX32" fmla="*/ 2074126 w 3847200"/>
              <a:gd name="connsiteY32" fmla="*/ 133814 h 204143"/>
              <a:gd name="connsiteX33" fmla="*/ 2163336 w 3847200"/>
              <a:gd name="connsiteY33" fmla="*/ 156117 h 204143"/>
              <a:gd name="connsiteX34" fmla="*/ 2286000 w 3847200"/>
              <a:gd name="connsiteY34" fmla="*/ 178419 h 204143"/>
              <a:gd name="connsiteX35" fmla="*/ 2352907 w 3847200"/>
              <a:gd name="connsiteY35" fmla="*/ 200722 h 204143"/>
              <a:gd name="connsiteX36" fmla="*/ 2386361 w 3847200"/>
              <a:gd name="connsiteY36" fmla="*/ 178419 h 204143"/>
              <a:gd name="connsiteX37" fmla="*/ 2486722 w 3847200"/>
              <a:gd name="connsiteY37" fmla="*/ 156117 h 204143"/>
              <a:gd name="connsiteX38" fmla="*/ 2564780 w 3847200"/>
              <a:gd name="connsiteY38" fmla="*/ 133814 h 204143"/>
              <a:gd name="connsiteX39" fmla="*/ 2709746 w 3847200"/>
              <a:gd name="connsiteY39" fmla="*/ 156117 h 204143"/>
              <a:gd name="connsiteX40" fmla="*/ 2776653 w 3847200"/>
              <a:gd name="connsiteY40" fmla="*/ 178419 h 204143"/>
              <a:gd name="connsiteX41" fmla="*/ 2899317 w 3847200"/>
              <a:gd name="connsiteY41" fmla="*/ 156117 h 204143"/>
              <a:gd name="connsiteX42" fmla="*/ 2988526 w 3847200"/>
              <a:gd name="connsiteY42" fmla="*/ 133814 h 204143"/>
              <a:gd name="connsiteX43" fmla="*/ 3166946 w 3847200"/>
              <a:gd name="connsiteY43" fmla="*/ 89210 h 204143"/>
              <a:gd name="connsiteX44" fmla="*/ 3222702 w 3847200"/>
              <a:gd name="connsiteY44" fmla="*/ 55756 h 204143"/>
              <a:gd name="connsiteX45" fmla="*/ 3256156 w 3847200"/>
              <a:gd name="connsiteY45" fmla="*/ 44605 h 204143"/>
              <a:gd name="connsiteX46" fmla="*/ 3311912 w 3847200"/>
              <a:gd name="connsiteY46" fmla="*/ 0 h 204143"/>
              <a:gd name="connsiteX47" fmla="*/ 3345365 w 3847200"/>
              <a:gd name="connsiteY47" fmla="*/ 11151 h 204143"/>
              <a:gd name="connsiteX48" fmla="*/ 3389970 w 3847200"/>
              <a:gd name="connsiteY48" fmla="*/ 55756 h 204143"/>
              <a:gd name="connsiteX49" fmla="*/ 3412273 w 3847200"/>
              <a:gd name="connsiteY49" fmla="*/ 78058 h 204143"/>
              <a:gd name="connsiteX50" fmla="*/ 3445726 w 3847200"/>
              <a:gd name="connsiteY50" fmla="*/ 122663 h 204143"/>
              <a:gd name="connsiteX51" fmla="*/ 3479180 w 3847200"/>
              <a:gd name="connsiteY51" fmla="*/ 144966 h 204143"/>
              <a:gd name="connsiteX52" fmla="*/ 3501483 w 3847200"/>
              <a:gd name="connsiteY52" fmla="*/ 167268 h 204143"/>
              <a:gd name="connsiteX53" fmla="*/ 3836019 w 3847200"/>
              <a:gd name="connsiteY53" fmla="*/ 156117 h 204143"/>
              <a:gd name="connsiteX54" fmla="*/ 3847170 w 3847200"/>
              <a:gd name="connsiteY54" fmla="*/ 133814 h 20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847200" h="204143">
                <a:moveTo>
                  <a:pt x="0" y="144966"/>
                </a:moveTo>
                <a:cubicBezTo>
                  <a:pt x="33454" y="148683"/>
                  <a:pt x="66840" y="159165"/>
                  <a:pt x="100361" y="156117"/>
                </a:cubicBezTo>
                <a:cubicBezTo>
                  <a:pt x="110831" y="155165"/>
                  <a:pt x="114453" y="140382"/>
                  <a:pt x="122663" y="133814"/>
                </a:cubicBezTo>
                <a:cubicBezTo>
                  <a:pt x="133128" y="125442"/>
                  <a:pt x="144966" y="118946"/>
                  <a:pt x="156117" y="111512"/>
                </a:cubicBezTo>
                <a:cubicBezTo>
                  <a:pt x="163551" y="100361"/>
                  <a:pt x="169697" y="88234"/>
                  <a:pt x="178419" y="78058"/>
                </a:cubicBezTo>
                <a:cubicBezTo>
                  <a:pt x="192103" y="62093"/>
                  <a:pt x="223024" y="33453"/>
                  <a:pt x="223024" y="33453"/>
                </a:cubicBezTo>
                <a:cubicBezTo>
                  <a:pt x="234175" y="37170"/>
                  <a:pt x="248166" y="36293"/>
                  <a:pt x="256478" y="44605"/>
                </a:cubicBezTo>
                <a:cubicBezTo>
                  <a:pt x="264789" y="52916"/>
                  <a:pt x="262999" y="67254"/>
                  <a:pt x="267629" y="78058"/>
                </a:cubicBezTo>
                <a:cubicBezTo>
                  <a:pt x="287882" y="125316"/>
                  <a:pt x="282446" y="115178"/>
                  <a:pt x="312234" y="144966"/>
                </a:cubicBezTo>
                <a:cubicBezTo>
                  <a:pt x="315951" y="156117"/>
                  <a:pt x="313820" y="171587"/>
                  <a:pt x="323385" y="178419"/>
                </a:cubicBezTo>
                <a:cubicBezTo>
                  <a:pt x="342515" y="192083"/>
                  <a:pt x="390292" y="200722"/>
                  <a:pt x="390292" y="200722"/>
                </a:cubicBezTo>
                <a:cubicBezTo>
                  <a:pt x="401443" y="197005"/>
                  <a:pt x="413966" y="196091"/>
                  <a:pt x="423746" y="189571"/>
                </a:cubicBezTo>
                <a:cubicBezTo>
                  <a:pt x="471971" y="157422"/>
                  <a:pt x="439580" y="155703"/>
                  <a:pt x="490653" y="133814"/>
                </a:cubicBezTo>
                <a:cubicBezTo>
                  <a:pt x="504740" y="127777"/>
                  <a:pt x="520390" y="126380"/>
                  <a:pt x="535258" y="122663"/>
                </a:cubicBezTo>
                <a:cubicBezTo>
                  <a:pt x="598448" y="126380"/>
                  <a:pt x="662304" y="123942"/>
                  <a:pt x="724829" y="133814"/>
                </a:cubicBezTo>
                <a:cubicBezTo>
                  <a:pt x="735214" y="135454"/>
                  <a:pt x="736723" y="154630"/>
                  <a:pt x="747131" y="156117"/>
                </a:cubicBezTo>
                <a:cubicBezTo>
                  <a:pt x="765894" y="158798"/>
                  <a:pt x="784302" y="148683"/>
                  <a:pt x="802887" y="144966"/>
                </a:cubicBezTo>
                <a:cubicBezTo>
                  <a:pt x="810321" y="137532"/>
                  <a:pt x="814819" y="124392"/>
                  <a:pt x="825190" y="122663"/>
                </a:cubicBezTo>
                <a:cubicBezTo>
                  <a:pt x="875416" y="114292"/>
                  <a:pt x="862099" y="138118"/>
                  <a:pt x="892097" y="156117"/>
                </a:cubicBezTo>
                <a:cubicBezTo>
                  <a:pt x="902176" y="162165"/>
                  <a:pt x="914400" y="163551"/>
                  <a:pt x="925551" y="167268"/>
                </a:cubicBezTo>
                <a:cubicBezTo>
                  <a:pt x="970156" y="159834"/>
                  <a:pt x="1017551" y="162183"/>
                  <a:pt x="1059365" y="144966"/>
                </a:cubicBezTo>
                <a:cubicBezTo>
                  <a:pt x="1083669" y="134958"/>
                  <a:pt x="1096536" y="107796"/>
                  <a:pt x="1115122" y="89210"/>
                </a:cubicBezTo>
                <a:cubicBezTo>
                  <a:pt x="1146905" y="57427"/>
                  <a:pt x="1128671" y="72742"/>
                  <a:pt x="1170878" y="44605"/>
                </a:cubicBezTo>
                <a:cubicBezTo>
                  <a:pt x="1325800" y="63970"/>
                  <a:pt x="1208477" y="26448"/>
                  <a:pt x="1304692" y="122663"/>
                </a:cubicBezTo>
                <a:lnTo>
                  <a:pt x="1371600" y="189571"/>
                </a:lnTo>
                <a:cubicBezTo>
                  <a:pt x="1390185" y="185854"/>
                  <a:pt x="1409375" y="184413"/>
                  <a:pt x="1427356" y="178419"/>
                </a:cubicBezTo>
                <a:cubicBezTo>
                  <a:pt x="1458513" y="168033"/>
                  <a:pt x="1492283" y="143476"/>
                  <a:pt x="1516565" y="122663"/>
                </a:cubicBezTo>
                <a:cubicBezTo>
                  <a:pt x="1528539" y="112400"/>
                  <a:pt x="1537571" y="98892"/>
                  <a:pt x="1550019" y="89210"/>
                </a:cubicBezTo>
                <a:cubicBezTo>
                  <a:pt x="1663497" y="950"/>
                  <a:pt x="1583137" y="78394"/>
                  <a:pt x="1639229" y="22302"/>
                </a:cubicBezTo>
                <a:cubicBezTo>
                  <a:pt x="1698702" y="29736"/>
                  <a:pt x="1758446" y="35257"/>
                  <a:pt x="1817648" y="44605"/>
                </a:cubicBezTo>
                <a:cubicBezTo>
                  <a:pt x="1841903" y="48435"/>
                  <a:pt x="1866306" y="62415"/>
                  <a:pt x="1884556" y="78058"/>
                </a:cubicBezTo>
                <a:cubicBezTo>
                  <a:pt x="1900521" y="91742"/>
                  <a:pt x="1908196" y="121050"/>
                  <a:pt x="1929161" y="122663"/>
                </a:cubicBezTo>
                <a:lnTo>
                  <a:pt x="2074126" y="133814"/>
                </a:lnTo>
                <a:lnTo>
                  <a:pt x="2163336" y="156117"/>
                </a:lnTo>
                <a:cubicBezTo>
                  <a:pt x="2203855" y="165468"/>
                  <a:pt x="2245022" y="171590"/>
                  <a:pt x="2286000" y="178419"/>
                </a:cubicBezTo>
                <a:cubicBezTo>
                  <a:pt x="2308302" y="185853"/>
                  <a:pt x="2333347" y="213762"/>
                  <a:pt x="2352907" y="200722"/>
                </a:cubicBezTo>
                <a:cubicBezTo>
                  <a:pt x="2364058" y="193288"/>
                  <a:pt x="2373646" y="182657"/>
                  <a:pt x="2386361" y="178419"/>
                </a:cubicBezTo>
                <a:cubicBezTo>
                  <a:pt x="2418872" y="167582"/>
                  <a:pt x="2453330" y="163823"/>
                  <a:pt x="2486722" y="156117"/>
                </a:cubicBezTo>
                <a:cubicBezTo>
                  <a:pt x="2532229" y="145616"/>
                  <a:pt x="2524841" y="147128"/>
                  <a:pt x="2564780" y="133814"/>
                </a:cubicBezTo>
                <a:cubicBezTo>
                  <a:pt x="2606516" y="139031"/>
                  <a:pt x="2666523" y="144329"/>
                  <a:pt x="2709746" y="156117"/>
                </a:cubicBezTo>
                <a:cubicBezTo>
                  <a:pt x="2732426" y="162302"/>
                  <a:pt x="2776653" y="178419"/>
                  <a:pt x="2776653" y="178419"/>
                </a:cubicBezTo>
                <a:cubicBezTo>
                  <a:pt x="2908902" y="145358"/>
                  <a:pt x="2699508" y="196079"/>
                  <a:pt x="2899317" y="156117"/>
                </a:cubicBezTo>
                <a:cubicBezTo>
                  <a:pt x="2929373" y="150106"/>
                  <a:pt x="2958689" y="140834"/>
                  <a:pt x="2988526" y="133814"/>
                </a:cubicBezTo>
                <a:cubicBezTo>
                  <a:pt x="3148192" y="96245"/>
                  <a:pt x="3029965" y="128346"/>
                  <a:pt x="3166946" y="89210"/>
                </a:cubicBezTo>
                <a:cubicBezTo>
                  <a:pt x="3185531" y="78059"/>
                  <a:pt x="3203316" y="65449"/>
                  <a:pt x="3222702" y="55756"/>
                </a:cubicBezTo>
                <a:cubicBezTo>
                  <a:pt x="3233216" y="50499"/>
                  <a:pt x="3246977" y="51948"/>
                  <a:pt x="3256156" y="44605"/>
                </a:cubicBezTo>
                <a:cubicBezTo>
                  <a:pt x="3328213" y="-13040"/>
                  <a:pt x="3227824" y="28028"/>
                  <a:pt x="3311912" y="0"/>
                </a:cubicBezTo>
                <a:cubicBezTo>
                  <a:pt x="3323063" y="3717"/>
                  <a:pt x="3335800" y="4319"/>
                  <a:pt x="3345365" y="11151"/>
                </a:cubicBezTo>
                <a:cubicBezTo>
                  <a:pt x="3362475" y="23373"/>
                  <a:pt x="3375102" y="40888"/>
                  <a:pt x="3389970" y="55756"/>
                </a:cubicBezTo>
                <a:cubicBezTo>
                  <a:pt x="3397404" y="63190"/>
                  <a:pt x="3405965" y="69647"/>
                  <a:pt x="3412273" y="78058"/>
                </a:cubicBezTo>
                <a:cubicBezTo>
                  <a:pt x="3423424" y="92926"/>
                  <a:pt x="3432584" y="109521"/>
                  <a:pt x="3445726" y="122663"/>
                </a:cubicBezTo>
                <a:cubicBezTo>
                  <a:pt x="3455203" y="132140"/>
                  <a:pt x="3468715" y="136594"/>
                  <a:pt x="3479180" y="144966"/>
                </a:cubicBezTo>
                <a:cubicBezTo>
                  <a:pt x="3487390" y="151534"/>
                  <a:pt x="3494049" y="159834"/>
                  <a:pt x="3501483" y="167268"/>
                </a:cubicBezTo>
                <a:cubicBezTo>
                  <a:pt x="3612995" y="163551"/>
                  <a:pt x="3725362" y="170395"/>
                  <a:pt x="3836019" y="156117"/>
                </a:cubicBezTo>
                <a:cubicBezTo>
                  <a:pt x="3848345" y="154526"/>
                  <a:pt x="3847170" y="99718"/>
                  <a:pt x="3847170" y="13381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EDA5E1A-F0B9-0547-A86E-BF61D5F67103}"/>
              </a:ext>
            </a:extLst>
          </p:cNvPr>
          <p:cNvSpPr txBox="1"/>
          <p:nvPr/>
        </p:nvSpPr>
        <p:spPr>
          <a:xfrm>
            <a:off x="5921823" y="2400643"/>
            <a:ext cx="2485296" cy="369332"/>
          </a:xfrm>
          <a:prstGeom prst="rect">
            <a:avLst/>
          </a:prstGeom>
          <a:noFill/>
        </p:spPr>
        <p:txBody>
          <a:bodyPr wrap="none" rtlCol="0">
            <a:spAutoFit/>
          </a:bodyPr>
          <a:lstStyle/>
          <a:p>
            <a:r>
              <a:rPr lang="en-US" dirty="0"/>
              <a:t>Good Scientific Software</a:t>
            </a:r>
          </a:p>
        </p:txBody>
      </p:sp>
      <p:sp>
        <p:nvSpPr>
          <p:cNvPr id="31" name="TextBox 30">
            <a:extLst>
              <a:ext uri="{FF2B5EF4-FFF2-40B4-BE49-F238E27FC236}">
                <a16:creationId xmlns:a16="http://schemas.microsoft.com/office/drawing/2014/main" id="{4EA6AA1C-13E6-784F-B5CF-30EE6D424E99}"/>
              </a:ext>
            </a:extLst>
          </p:cNvPr>
          <p:cNvSpPr txBox="1"/>
          <p:nvPr/>
        </p:nvSpPr>
        <p:spPr>
          <a:xfrm>
            <a:off x="5952252" y="4915676"/>
            <a:ext cx="2630079" cy="369332"/>
          </a:xfrm>
          <a:prstGeom prst="rect">
            <a:avLst/>
          </a:prstGeom>
          <a:noFill/>
        </p:spPr>
        <p:txBody>
          <a:bodyPr wrap="none" rtlCol="0">
            <a:spAutoFit/>
          </a:bodyPr>
          <a:lstStyle/>
          <a:p>
            <a:r>
              <a:rPr lang="en-US" dirty="0"/>
              <a:t>Crappy Scientific Software</a:t>
            </a:r>
          </a:p>
        </p:txBody>
      </p:sp>
      <p:cxnSp>
        <p:nvCxnSpPr>
          <p:cNvPr id="14" name="Curved Connector 13"/>
          <p:cNvCxnSpPr/>
          <p:nvPr/>
        </p:nvCxnSpPr>
        <p:spPr>
          <a:xfrm flipV="1">
            <a:off x="7164471" y="3662226"/>
            <a:ext cx="1701926" cy="4199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92175" y="2936192"/>
            <a:ext cx="0" cy="36456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438185" y="2943922"/>
            <a:ext cx="2665142" cy="1572322"/>
          </a:xfrm>
          <a:custGeom>
            <a:avLst/>
            <a:gdLst>
              <a:gd name="connsiteX0" fmla="*/ 0 w 2665142"/>
              <a:gd name="connsiteY0" fmla="*/ 0 h 1572322"/>
              <a:gd name="connsiteX1" fmla="*/ 0 w 2665142"/>
              <a:gd name="connsiteY1" fmla="*/ 0 h 1572322"/>
              <a:gd name="connsiteX2" fmla="*/ 100361 w 2665142"/>
              <a:gd name="connsiteY2" fmla="*/ 22302 h 1572322"/>
              <a:gd name="connsiteX3" fmla="*/ 133815 w 2665142"/>
              <a:gd name="connsiteY3" fmla="*/ 33454 h 1572322"/>
              <a:gd name="connsiteX4" fmla="*/ 245327 w 2665142"/>
              <a:gd name="connsiteY4" fmla="*/ 55756 h 1572322"/>
              <a:gd name="connsiteX5" fmla="*/ 446049 w 2665142"/>
              <a:gd name="connsiteY5" fmla="*/ 89210 h 1572322"/>
              <a:gd name="connsiteX6" fmla="*/ 512956 w 2665142"/>
              <a:gd name="connsiteY6" fmla="*/ 100361 h 1572322"/>
              <a:gd name="connsiteX7" fmla="*/ 579864 w 2665142"/>
              <a:gd name="connsiteY7" fmla="*/ 111512 h 1572322"/>
              <a:gd name="connsiteX8" fmla="*/ 635620 w 2665142"/>
              <a:gd name="connsiteY8" fmla="*/ 122663 h 1572322"/>
              <a:gd name="connsiteX9" fmla="*/ 858644 w 2665142"/>
              <a:gd name="connsiteY9" fmla="*/ 156117 h 1572322"/>
              <a:gd name="connsiteX10" fmla="*/ 1025913 w 2665142"/>
              <a:gd name="connsiteY10" fmla="*/ 189571 h 1572322"/>
              <a:gd name="connsiteX11" fmla="*/ 1081669 w 2665142"/>
              <a:gd name="connsiteY11" fmla="*/ 200722 h 1572322"/>
              <a:gd name="connsiteX12" fmla="*/ 1148576 w 2665142"/>
              <a:gd name="connsiteY12" fmla="*/ 211873 h 1572322"/>
              <a:gd name="connsiteX13" fmla="*/ 1260088 w 2665142"/>
              <a:gd name="connsiteY13" fmla="*/ 234176 h 1572322"/>
              <a:gd name="connsiteX14" fmla="*/ 1393903 w 2665142"/>
              <a:gd name="connsiteY14" fmla="*/ 256478 h 1572322"/>
              <a:gd name="connsiteX15" fmla="*/ 1505415 w 2665142"/>
              <a:gd name="connsiteY15" fmla="*/ 278780 h 1572322"/>
              <a:gd name="connsiteX16" fmla="*/ 1550020 w 2665142"/>
              <a:gd name="connsiteY16" fmla="*/ 289932 h 1572322"/>
              <a:gd name="connsiteX17" fmla="*/ 1616927 w 2665142"/>
              <a:gd name="connsiteY17" fmla="*/ 301083 h 1572322"/>
              <a:gd name="connsiteX18" fmla="*/ 1728439 w 2665142"/>
              <a:gd name="connsiteY18" fmla="*/ 323385 h 1572322"/>
              <a:gd name="connsiteX19" fmla="*/ 1784195 w 2665142"/>
              <a:gd name="connsiteY19" fmla="*/ 334537 h 1572322"/>
              <a:gd name="connsiteX20" fmla="*/ 1962615 w 2665142"/>
              <a:gd name="connsiteY20" fmla="*/ 356839 h 1572322"/>
              <a:gd name="connsiteX21" fmla="*/ 2152186 w 2665142"/>
              <a:gd name="connsiteY21" fmla="*/ 379141 h 1572322"/>
              <a:gd name="connsiteX22" fmla="*/ 2274849 w 2665142"/>
              <a:gd name="connsiteY22" fmla="*/ 390293 h 1572322"/>
              <a:gd name="connsiteX23" fmla="*/ 2364059 w 2665142"/>
              <a:gd name="connsiteY23" fmla="*/ 401444 h 1572322"/>
              <a:gd name="connsiteX24" fmla="*/ 2464420 w 2665142"/>
              <a:gd name="connsiteY24" fmla="*/ 412595 h 1572322"/>
              <a:gd name="connsiteX25" fmla="*/ 2542478 w 2665142"/>
              <a:gd name="connsiteY25" fmla="*/ 423746 h 1572322"/>
              <a:gd name="connsiteX26" fmla="*/ 2665142 w 2665142"/>
              <a:gd name="connsiteY26" fmla="*/ 423746 h 1572322"/>
              <a:gd name="connsiteX27" fmla="*/ 2665142 w 2665142"/>
              <a:gd name="connsiteY27" fmla="*/ 1572322 h 1572322"/>
              <a:gd name="connsiteX28" fmla="*/ 0 w 2665142"/>
              <a:gd name="connsiteY28" fmla="*/ 0 h 157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142" h="1572322">
                <a:moveTo>
                  <a:pt x="0" y="0"/>
                </a:moveTo>
                <a:lnTo>
                  <a:pt x="0" y="0"/>
                </a:lnTo>
                <a:cubicBezTo>
                  <a:pt x="33454" y="7434"/>
                  <a:pt x="67115" y="13990"/>
                  <a:pt x="100361" y="22302"/>
                </a:cubicBezTo>
                <a:cubicBezTo>
                  <a:pt x="111765" y="25153"/>
                  <a:pt x="122361" y="30811"/>
                  <a:pt x="133815" y="33454"/>
                </a:cubicBezTo>
                <a:cubicBezTo>
                  <a:pt x="170751" y="41978"/>
                  <a:pt x="207936" y="49524"/>
                  <a:pt x="245327" y="55756"/>
                </a:cubicBezTo>
                <a:lnTo>
                  <a:pt x="446049" y="89210"/>
                </a:lnTo>
                <a:lnTo>
                  <a:pt x="512956" y="100361"/>
                </a:lnTo>
                <a:cubicBezTo>
                  <a:pt x="535259" y="104078"/>
                  <a:pt x="557693" y="107078"/>
                  <a:pt x="579864" y="111512"/>
                </a:cubicBezTo>
                <a:cubicBezTo>
                  <a:pt x="598449" y="115229"/>
                  <a:pt x="616899" y="119707"/>
                  <a:pt x="635620" y="122663"/>
                </a:cubicBezTo>
                <a:cubicBezTo>
                  <a:pt x="710463" y="134481"/>
                  <a:pt x="784469" y="142209"/>
                  <a:pt x="858644" y="156117"/>
                </a:cubicBezTo>
                <a:cubicBezTo>
                  <a:pt x="858825" y="156151"/>
                  <a:pt x="997945" y="183977"/>
                  <a:pt x="1025913" y="189571"/>
                </a:cubicBezTo>
                <a:cubicBezTo>
                  <a:pt x="1044498" y="193288"/>
                  <a:pt x="1062973" y="197606"/>
                  <a:pt x="1081669" y="200722"/>
                </a:cubicBezTo>
                <a:cubicBezTo>
                  <a:pt x="1103971" y="204439"/>
                  <a:pt x="1126353" y="207706"/>
                  <a:pt x="1148576" y="211873"/>
                </a:cubicBezTo>
                <a:cubicBezTo>
                  <a:pt x="1185834" y="218859"/>
                  <a:pt x="1222697" y="227944"/>
                  <a:pt x="1260088" y="234176"/>
                </a:cubicBezTo>
                <a:cubicBezTo>
                  <a:pt x="1304693" y="241610"/>
                  <a:pt x="1350033" y="245511"/>
                  <a:pt x="1393903" y="256478"/>
                </a:cubicBezTo>
                <a:cubicBezTo>
                  <a:pt x="1497526" y="282383"/>
                  <a:pt x="1368683" y="251433"/>
                  <a:pt x="1505415" y="278780"/>
                </a:cubicBezTo>
                <a:cubicBezTo>
                  <a:pt x="1520443" y="281786"/>
                  <a:pt x="1534992" y="286926"/>
                  <a:pt x="1550020" y="289932"/>
                </a:cubicBezTo>
                <a:cubicBezTo>
                  <a:pt x="1572191" y="294366"/>
                  <a:pt x="1594704" y="296916"/>
                  <a:pt x="1616927" y="301083"/>
                </a:cubicBezTo>
                <a:cubicBezTo>
                  <a:pt x="1654185" y="308069"/>
                  <a:pt x="1691268" y="315951"/>
                  <a:pt x="1728439" y="323385"/>
                </a:cubicBezTo>
                <a:cubicBezTo>
                  <a:pt x="1747024" y="327102"/>
                  <a:pt x="1765388" y="332186"/>
                  <a:pt x="1784195" y="334537"/>
                </a:cubicBezTo>
                <a:lnTo>
                  <a:pt x="1962615" y="356839"/>
                </a:lnTo>
                <a:cubicBezTo>
                  <a:pt x="2033737" y="365729"/>
                  <a:pt x="2079870" y="371909"/>
                  <a:pt x="2152186" y="379141"/>
                </a:cubicBezTo>
                <a:lnTo>
                  <a:pt x="2274849" y="390293"/>
                </a:lnTo>
                <a:cubicBezTo>
                  <a:pt x="2304652" y="393430"/>
                  <a:pt x="2334296" y="397943"/>
                  <a:pt x="2364059" y="401444"/>
                </a:cubicBezTo>
                <a:lnTo>
                  <a:pt x="2464420" y="412595"/>
                </a:lnTo>
                <a:cubicBezTo>
                  <a:pt x="2490501" y="415855"/>
                  <a:pt x="2516235" y="422288"/>
                  <a:pt x="2542478" y="423746"/>
                </a:cubicBezTo>
                <a:cubicBezTo>
                  <a:pt x="2583303" y="426014"/>
                  <a:pt x="2624254" y="423746"/>
                  <a:pt x="2665142" y="423746"/>
                </a:cubicBezTo>
                <a:lnTo>
                  <a:pt x="2665142" y="1572322"/>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9010185" y="3474816"/>
            <a:ext cx="1650195" cy="923330"/>
          </a:xfrm>
          <a:prstGeom prst="rect">
            <a:avLst/>
          </a:prstGeom>
          <a:noFill/>
        </p:spPr>
        <p:txBody>
          <a:bodyPr wrap="none" rtlCol="0">
            <a:spAutoFit/>
          </a:bodyPr>
          <a:lstStyle/>
          <a:p>
            <a:r>
              <a:rPr lang="en-US" dirty="0"/>
              <a:t>Assistive </a:t>
            </a:r>
          </a:p>
          <a:p>
            <a:r>
              <a:rPr lang="en-US" dirty="0"/>
              <a:t>Reproducibility </a:t>
            </a:r>
          </a:p>
          <a:p>
            <a:r>
              <a:rPr lang="en-US" dirty="0"/>
              <a:t>Tools</a:t>
            </a:r>
          </a:p>
        </p:txBody>
      </p:sp>
      <p:pic>
        <p:nvPicPr>
          <p:cNvPr id="33" name="Picture 32">
            <a:extLst>
              <a:ext uri="{FF2B5EF4-FFF2-40B4-BE49-F238E27FC236}">
                <a16:creationId xmlns:a16="http://schemas.microsoft.com/office/drawing/2014/main" id="{3C201CBA-ACE2-274E-88A1-29F05B881442}"/>
              </a:ext>
            </a:extLst>
          </p:cNvPr>
          <p:cNvPicPr>
            <a:picLocks noChangeAspect="1"/>
          </p:cNvPicPr>
          <p:nvPr/>
        </p:nvPicPr>
        <p:blipFill>
          <a:blip r:embed="rId3"/>
          <a:stretch>
            <a:fillRect/>
          </a:stretch>
        </p:blipFill>
        <p:spPr>
          <a:xfrm>
            <a:off x="10668000" y="5346615"/>
            <a:ext cx="1909546" cy="1511385"/>
          </a:xfrm>
          <a:prstGeom prst="rect">
            <a:avLst/>
          </a:prstGeom>
        </p:spPr>
      </p:pic>
      <p:pic>
        <p:nvPicPr>
          <p:cNvPr id="34" name="pasted-image.tiff">
            <a:extLst>
              <a:ext uri="{FF2B5EF4-FFF2-40B4-BE49-F238E27FC236}">
                <a16:creationId xmlns:a16="http://schemas.microsoft.com/office/drawing/2014/main" id="{2BC3675D-9BBC-8540-AC8D-C9E26C40C123}"/>
              </a:ext>
            </a:extLst>
          </p:cNvPr>
          <p:cNvPicPr>
            <a:picLocks noChangeAspect="1"/>
          </p:cNvPicPr>
          <p:nvPr/>
        </p:nvPicPr>
        <p:blipFill>
          <a:blip r:embed="rId4">
            <a:extLst/>
          </a:blip>
          <a:stretch>
            <a:fillRect/>
          </a:stretch>
        </p:blipFill>
        <p:spPr>
          <a:xfrm>
            <a:off x="0" y="5778035"/>
            <a:ext cx="1014345" cy="1067730"/>
          </a:xfrm>
          <a:prstGeom prst="rect">
            <a:avLst/>
          </a:prstGeom>
          <a:ln w="12700">
            <a:miter lim="400000"/>
          </a:ln>
        </p:spPr>
      </p:pic>
      <p:cxnSp>
        <p:nvCxnSpPr>
          <p:cNvPr id="35" name="Straight Connector 34">
            <a:extLst>
              <a:ext uri="{FF2B5EF4-FFF2-40B4-BE49-F238E27FC236}">
                <a16:creationId xmlns:a16="http://schemas.microsoft.com/office/drawing/2014/main" id="{E905C6D2-9B1C-7F46-BA94-B6CD2B10BE75}"/>
              </a:ext>
            </a:extLst>
          </p:cNvPr>
          <p:cNvCxnSpPr/>
          <p:nvPr/>
        </p:nvCxnSpPr>
        <p:spPr>
          <a:xfrm>
            <a:off x="5991469" y="2230244"/>
            <a:ext cx="0" cy="3245005"/>
          </a:xfrm>
          <a:prstGeom prst="line">
            <a:avLst/>
          </a:prstGeom>
          <a:ln w="381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8181ED-AA83-1643-986B-AA307C985B8C}"/>
              </a:ext>
            </a:extLst>
          </p:cNvPr>
          <p:cNvCxnSpPr/>
          <p:nvPr/>
        </p:nvCxnSpPr>
        <p:spPr>
          <a:xfrm>
            <a:off x="5490275" y="2230244"/>
            <a:ext cx="0" cy="3245005"/>
          </a:xfrm>
          <a:prstGeom prst="line">
            <a:avLst/>
          </a:prstGeom>
          <a:ln w="381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DF8BE8B-CC7F-3A4E-86D6-BAC956F5FD2B}"/>
              </a:ext>
            </a:extLst>
          </p:cNvPr>
          <p:cNvSpPr txBox="1"/>
          <p:nvPr/>
        </p:nvSpPr>
        <p:spPr>
          <a:xfrm>
            <a:off x="4228643" y="1599453"/>
            <a:ext cx="1754006" cy="369332"/>
          </a:xfrm>
          <a:prstGeom prst="rect">
            <a:avLst/>
          </a:prstGeom>
          <a:noFill/>
        </p:spPr>
        <p:txBody>
          <a:bodyPr wrap="none" rtlCol="0">
            <a:spAutoFit/>
          </a:bodyPr>
          <a:lstStyle/>
          <a:p>
            <a:r>
              <a:rPr lang="en-US" dirty="0"/>
              <a:t>Journal Deadline</a:t>
            </a:r>
          </a:p>
        </p:txBody>
      </p:sp>
      <p:cxnSp>
        <p:nvCxnSpPr>
          <p:cNvPr id="38" name="Curved Connector 37">
            <a:extLst>
              <a:ext uri="{FF2B5EF4-FFF2-40B4-BE49-F238E27FC236}">
                <a16:creationId xmlns:a16="http://schemas.microsoft.com/office/drawing/2014/main" id="{56186AB8-404F-FA4B-BD3E-A1CF71D4539F}"/>
              </a:ext>
            </a:extLst>
          </p:cNvPr>
          <p:cNvCxnSpPr>
            <a:cxnSpLocks/>
          </p:cNvCxnSpPr>
          <p:nvPr/>
        </p:nvCxnSpPr>
        <p:spPr>
          <a:xfrm rot="10800000" flipV="1">
            <a:off x="4063707" y="1953990"/>
            <a:ext cx="617498" cy="53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45272FF3-ECB7-D94B-BB71-957B478CBEF5}"/>
              </a:ext>
            </a:extLst>
          </p:cNvPr>
          <p:cNvCxnSpPr/>
          <p:nvPr/>
        </p:nvCxnSpPr>
        <p:spPr>
          <a:xfrm>
            <a:off x="4959458" y="1917856"/>
            <a:ext cx="530817" cy="4691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B3D4418B-55EC-544E-B536-CAEEE809492B}"/>
              </a:ext>
            </a:extLst>
          </p:cNvPr>
          <p:cNvCxnSpPr/>
          <p:nvPr/>
        </p:nvCxnSpPr>
        <p:spPr>
          <a:xfrm>
            <a:off x="5475464" y="1968373"/>
            <a:ext cx="507185" cy="3729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205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Share and Repeat an Application</a:t>
            </a:r>
          </a:p>
        </p:txBody>
      </p:sp>
      <p:pic>
        <p:nvPicPr>
          <p:cNvPr id="4" name="Content Placeholder 3"/>
          <p:cNvPicPr>
            <a:picLocks noGrp="1" noChangeAspect="1"/>
          </p:cNvPicPr>
          <p:nvPr>
            <p:ph idx="1"/>
          </p:nvPr>
        </p:nvPicPr>
        <p:blipFill>
          <a:blip r:embed="rId2"/>
          <a:stretch>
            <a:fillRect/>
          </a:stretch>
        </p:blipFill>
        <p:spPr>
          <a:xfrm>
            <a:off x="838200" y="1690688"/>
            <a:ext cx="10515600" cy="1913927"/>
          </a:xfrm>
          <a:prstGeom prst="rect">
            <a:avLst/>
          </a:prstGeom>
        </p:spPr>
      </p:pic>
      <p:sp>
        <p:nvSpPr>
          <p:cNvPr id="5" name="Rectangle 4"/>
          <p:cNvSpPr/>
          <p:nvPr/>
        </p:nvSpPr>
        <p:spPr>
          <a:xfrm>
            <a:off x="1182414" y="3916657"/>
            <a:ext cx="9979572" cy="2308324"/>
          </a:xfrm>
          <a:prstGeom prst="rect">
            <a:avLst/>
          </a:prstGeom>
        </p:spPr>
        <p:txBody>
          <a:bodyPr wrap="square">
            <a:spAutoFit/>
          </a:bodyPr>
          <a:lstStyle/>
          <a:p>
            <a:r>
              <a:rPr lang="en-US" sz="3600" u="none" baseline="0" dirty="0">
                <a:solidFill>
                  <a:srgbClr val="000000"/>
                </a:solidFill>
                <a:latin typeface="GillSans" charset="0"/>
              </a:rPr>
              <a:t>Alice wants to share her input data files and program source code with Bob</a:t>
            </a:r>
          </a:p>
          <a:p>
            <a:r>
              <a:rPr lang="en-US" sz="3600" u="none" baseline="0" dirty="0">
                <a:solidFill>
                  <a:srgbClr val="000000"/>
                </a:solidFill>
                <a:latin typeface="GillSans" charset="0"/>
              </a:rPr>
              <a:t>Bob wants to repeat Alice’s application to validate her inputs and outputs. </a:t>
            </a:r>
            <a:endParaRPr lang="en-US" sz="3600" dirty="0"/>
          </a:p>
        </p:txBody>
      </p:sp>
      <p:sp>
        <p:nvSpPr>
          <p:cNvPr id="6" name="Footer Placeholder 5"/>
          <p:cNvSpPr>
            <a:spLocks noGrp="1"/>
          </p:cNvSpPr>
          <p:nvPr>
            <p:ph type="ftr" sz="quarter" idx="11"/>
          </p:nvPr>
        </p:nvSpPr>
        <p:spPr/>
        <p:txBody>
          <a:bodyPr/>
          <a:lstStyle/>
          <a:p>
            <a:r>
              <a:rPr lang="en-US"/>
              <a:t>DOMA Workshop Flatiron Institute Nov 16-17 2017</a:t>
            </a:r>
            <a:endParaRPr lang="en-US" dirty="0"/>
          </a:p>
        </p:txBody>
      </p:sp>
      <p:pic>
        <p:nvPicPr>
          <p:cNvPr id="7" name="pasted-image.tiff">
            <a:extLst>
              <a:ext uri="{FF2B5EF4-FFF2-40B4-BE49-F238E27FC236}">
                <a16:creationId xmlns:a16="http://schemas.microsoft.com/office/drawing/2014/main" id="{20C3C40C-D655-6C42-85A5-D88049A05E92}"/>
              </a:ext>
            </a:extLst>
          </p:cNvPr>
          <p:cNvPicPr>
            <a:picLocks noChangeAspect="1"/>
          </p:cNvPicPr>
          <p:nvPr/>
        </p:nvPicPr>
        <p:blipFill>
          <a:blip r:embed="rId3">
            <a:extLst/>
          </a:blip>
          <a:stretch>
            <a:fillRect/>
          </a:stretch>
        </p:blipFill>
        <p:spPr>
          <a:xfrm>
            <a:off x="0" y="5778035"/>
            <a:ext cx="1014345" cy="1067730"/>
          </a:xfrm>
          <a:prstGeom prst="rect">
            <a:avLst/>
          </a:prstGeom>
          <a:ln w="12700">
            <a:miter lim="400000"/>
          </a:ln>
        </p:spPr>
      </p:pic>
      <p:pic>
        <p:nvPicPr>
          <p:cNvPr id="9" name="Picture 8">
            <a:extLst>
              <a:ext uri="{FF2B5EF4-FFF2-40B4-BE49-F238E27FC236}">
                <a16:creationId xmlns:a16="http://schemas.microsoft.com/office/drawing/2014/main" id="{604457F5-D80E-E548-AFB2-F025FA4D6C36}"/>
              </a:ext>
            </a:extLst>
          </p:cNvPr>
          <p:cNvPicPr>
            <a:picLocks noChangeAspect="1"/>
          </p:cNvPicPr>
          <p:nvPr/>
        </p:nvPicPr>
        <p:blipFill>
          <a:blip r:embed="rId4"/>
          <a:stretch>
            <a:fillRect/>
          </a:stretch>
        </p:blipFill>
        <p:spPr>
          <a:xfrm>
            <a:off x="10668000" y="5346615"/>
            <a:ext cx="1909546" cy="1511385"/>
          </a:xfrm>
          <a:prstGeom prst="rect">
            <a:avLst/>
          </a:prstGeom>
        </p:spPr>
      </p:pic>
    </p:spTree>
    <p:extLst>
      <p:ext uri="{BB962C8B-B14F-4D97-AF65-F5344CB8AC3E}">
        <p14:creationId xmlns:p14="http://schemas.microsoft.com/office/powerpoint/2010/main" val="99410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Alice’s options</a:t>
            </a:r>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Gill Sans" charset="0"/>
                <a:ea typeface="Gill Sans" charset="0"/>
                <a:cs typeface="Gill Sans" charset="0"/>
              </a:rPr>
              <a:t>A tar and </a:t>
            </a:r>
            <a:r>
              <a:rPr lang="en-US" dirty="0" err="1">
                <a:latin typeface="Gill Sans" charset="0"/>
                <a:ea typeface="Gill Sans" charset="0"/>
                <a:cs typeface="Gill Sans" charset="0"/>
              </a:rPr>
              <a:t>gzip</a:t>
            </a:r>
            <a:endParaRPr lang="en-US" dirty="0">
              <a:latin typeface="Gill Sans" charset="0"/>
              <a:ea typeface="Gill Sans" charset="0"/>
              <a:cs typeface="Gill Sans" charset="0"/>
            </a:endParaRPr>
          </a:p>
          <a:p>
            <a:pPr marL="514350" indent="-514350">
              <a:buFont typeface="+mj-lt"/>
              <a:buAutoNum type="arabicPeriod"/>
            </a:pPr>
            <a:r>
              <a:rPr lang="en-US" dirty="0">
                <a:latin typeface="Gill Sans" charset="0"/>
                <a:ea typeface="Gill Sans" charset="0"/>
                <a:cs typeface="Gill Sans" charset="0"/>
              </a:rPr>
              <a:t>Build a website with model code, parameters, and data</a:t>
            </a:r>
          </a:p>
          <a:p>
            <a:pPr marL="514350" indent="-514350">
              <a:buFont typeface="+mj-lt"/>
              <a:buAutoNum type="arabicPeriod"/>
            </a:pPr>
            <a:r>
              <a:rPr lang="en-US" dirty="0">
                <a:latin typeface="Gill Sans" charset="0"/>
                <a:ea typeface="Gill Sans" charset="0"/>
                <a:cs typeface="Gill Sans" charset="0"/>
              </a:rPr>
              <a:t>Submit to a repository such as </a:t>
            </a:r>
            <a:r>
              <a:rPr lang="en-US" dirty="0" err="1">
                <a:latin typeface="Gill Sans" charset="0"/>
                <a:ea typeface="Gill Sans" charset="0"/>
                <a:cs typeface="Gill Sans" charset="0"/>
              </a:rPr>
              <a:t>GitHub</a:t>
            </a:r>
            <a:r>
              <a:rPr lang="en-US" dirty="0">
                <a:latin typeface="Gill Sans" charset="0"/>
                <a:ea typeface="Gill Sans" charset="0"/>
                <a:cs typeface="Gill Sans" charset="0"/>
              </a:rPr>
              <a:t>, </a:t>
            </a:r>
            <a:r>
              <a:rPr lang="en-US" dirty="0" err="1">
                <a:latin typeface="Gill Sans" charset="0"/>
                <a:ea typeface="Gill Sans" charset="0"/>
                <a:cs typeface="Gill Sans" charset="0"/>
              </a:rPr>
              <a:t>DockerHub</a:t>
            </a:r>
            <a:endParaRPr lang="en-US" dirty="0">
              <a:latin typeface="Gill Sans" charset="0"/>
              <a:ea typeface="Gill Sans" charset="0"/>
              <a:cs typeface="Gill Sans" charset="0"/>
            </a:endParaRPr>
          </a:p>
          <a:p>
            <a:pPr marL="514350" indent="-514350">
              <a:buFont typeface="+mj-lt"/>
              <a:buAutoNum type="arabicPeriod"/>
            </a:pPr>
            <a:r>
              <a:rPr lang="en-US" dirty="0">
                <a:latin typeface="Gill Sans" charset="0"/>
                <a:ea typeface="Gill Sans" charset="0"/>
                <a:cs typeface="Gill Sans" charset="0"/>
              </a:rPr>
              <a:t>Create a virtual machine</a:t>
            </a:r>
          </a:p>
        </p:txBody>
      </p:sp>
      <p:sp>
        <p:nvSpPr>
          <p:cNvPr id="4" name="Footer Placeholder 3"/>
          <p:cNvSpPr>
            <a:spLocks noGrp="1"/>
          </p:cNvSpPr>
          <p:nvPr>
            <p:ph type="ftr" sz="quarter" idx="11"/>
          </p:nvPr>
        </p:nvSpPr>
        <p:spPr/>
        <p:txBody>
          <a:bodyPr/>
          <a:lstStyle/>
          <a:p>
            <a:r>
              <a:rPr lang="en-US"/>
              <a:t>DOMA Workshop Flatiron Institute Nov 16-17 2017</a:t>
            </a:r>
            <a:endParaRPr lang="en-US" dirty="0"/>
          </a:p>
        </p:txBody>
      </p:sp>
      <p:pic>
        <p:nvPicPr>
          <p:cNvPr id="6" name="pasted-image.tiff">
            <a:extLst>
              <a:ext uri="{FF2B5EF4-FFF2-40B4-BE49-F238E27FC236}">
                <a16:creationId xmlns:a16="http://schemas.microsoft.com/office/drawing/2014/main" id="{C0112783-C8A1-4F40-AFD7-E3247E77303A}"/>
              </a:ext>
            </a:extLst>
          </p:cNvPr>
          <p:cNvPicPr>
            <a:picLocks noChangeAspect="1"/>
          </p:cNvPicPr>
          <p:nvPr/>
        </p:nvPicPr>
        <p:blipFill>
          <a:blip r:embed="rId2">
            <a:extLst/>
          </a:blip>
          <a:stretch>
            <a:fillRect/>
          </a:stretch>
        </p:blipFill>
        <p:spPr>
          <a:xfrm>
            <a:off x="0" y="5778035"/>
            <a:ext cx="1014345" cy="1067730"/>
          </a:xfrm>
          <a:prstGeom prst="rect">
            <a:avLst/>
          </a:prstGeom>
          <a:ln w="12700">
            <a:miter lim="400000"/>
          </a:ln>
        </p:spPr>
      </p:pic>
      <p:pic>
        <p:nvPicPr>
          <p:cNvPr id="7" name="Picture 6">
            <a:extLst>
              <a:ext uri="{FF2B5EF4-FFF2-40B4-BE49-F238E27FC236}">
                <a16:creationId xmlns:a16="http://schemas.microsoft.com/office/drawing/2014/main" id="{E89B2E81-8432-504E-9B06-9C2158415324}"/>
              </a:ext>
            </a:extLst>
          </p:cNvPr>
          <p:cNvPicPr>
            <a:picLocks noChangeAspect="1"/>
          </p:cNvPicPr>
          <p:nvPr/>
        </p:nvPicPr>
        <p:blipFill>
          <a:blip r:embed="rId3"/>
          <a:stretch>
            <a:fillRect/>
          </a:stretch>
        </p:blipFill>
        <p:spPr>
          <a:xfrm>
            <a:off x="10668000" y="5346615"/>
            <a:ext cx="1909546" cy="1511385"/>
          </a:xfrm>
          <a:prstGeom prst="rect">
            <a:avLst/>
          </a:prstGeom>
        </p:spPr>
      </p:pic>
    </p:spTree>
    <p:extLst>
      <p:ext uri="{BB962C8B-B14F-4D97-AF65-F5344CB8AC3E}">
        <p14:creationId xmlns:p14="http://schemas.microsoft.com/office/powerpoint/2010/main" val="10371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222A-616B-8344-801C-D3DEA6C22DBF}"/>
              </a:ext>
            </a:extLst>
          </p:cNvPr>
          <p:cNvSpPr>
            <a:spLocks noGrp="1"/>
          </p:cNvSpPr>
          <p:nvPr>
            <p:ph type="title"/>
          </p:nvPr>
        </p:nvSpPr>
        <p:spPr>
          <a:xfrm>
            <a:off x="832624" y="-98624"/>
            <a:ext cx="10515600" cy="1325563"/>
          </a:xfrm>
        </p:spPr>
        <p:txBody>
          <a:bodyPr/>
          <a:lstStyle/>
          <a:p>
            <a:pPr algn="ctr"/>
            <a:r>
              <a:rPr lang="en-US" dirty="0"/>
              <a:t>	</a:t>
            </a:r>
            <a:r>
              <a:rPr lang="en-US" dirty="0" err="1"/>
              <a:t>Sciunit</a:t>
            </a:r>
            <a:r>
              <a:rPr lang="en-US" dirty="0"/>
              <a:t>: A Reproducible Platform </a:t>
            </a:r>
          </a:p>
        </p:txBody>
      </p:sp>
      <p:sp>
        <p:nvSpPr>
          <p:cNvPr id="4" name="Footer Placeholder 3">
            <a:extLst>
              <a:ext uri="{FF2B5EF4-FFF2-40B4-BE49-F238E27FC236}">
                <a16:creationId xmlns:a16="http://schemas.microsoft.com/office/drawing/2014/main" id="{D650771A-BC1F-EF4F-94E0-F89429BFF568}"/>
              </a:ext>
            </a:extLst>
          </p:cNvPr>
          <p:cNvSpPr>
            <a:spLocks noGrp="1"/>
          </p:cNvSpPr>
          <p:nvPr>
            <p:ph type="ftr" sz="quarter" idx="11"/>
          </p:nvPr>
        </p:nvSpPr>
        <p:spPr/>
        <p:txBody>
          <a:bodyPr/>
          <a:lstStyle/>
          <a:p>
            <a:r>
              <a:rPr lang="en-US"/>
              <a:t>Second SSI Workshop, Chicago, IL 2018</a:t>
            </a:r>
            <a:endParaRPr lang="en-US" dirty="0"/>
          </a:p>
        </p:txBody>
      </p:sp>
      <p:sp>
        <p:nvSpPr>
          <p:cNvPr id="8" name="Rounded Rectangle 7">
            <a:extLst>
              <a:ext uri="{FF2B5EF4-FFF2-40B4-BE49-F238E27FC236}">
                <a16:creationId xmlns:a16="http://schemas.microsoft.com/office/drawing/2014/main" id="{B302B097-38E8-344A-92E2-C876A6A6995E}"/>
              </a:ext>
            </a:extLst>
          </p:cNvPr>
          <p:cNvSpPr/>
          <p:nvPr/>
        </p:nvSpPr>
        <p:spPr>
          <a:xfrm>
            <a:off x="1138889" y="1921071"/>
            <a:ext cx="2590800" cy="863600"/>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ounded Rectangle 8">
            <a:extLst>
              <a:ext uri="{FF2B5EF4-FFF2-40B4-BE49-F238E27FC236}">
                <a16:creationId xmlns:a16="http://schemas.microsoft.com/office/drawing/2014/main" id="{56A0105D-99C7-EA4D-8722-7800E4C7BBE9}"/>
              </a:ext>
            </a:extLst>
          </p:cNvPr>
          <p:cNvSpPr/>
          <p:nvPr/>
        </p:nvSpPr>
        <p:spPr>
          <a:xfrm>
            <a:off x="5079897" y="1891088"/>
            <a:ext cx="2590800" cy="863600"/>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ounded Rectangle 9">
            <a:extLst>
              <a:ext uri="{FF2B5EF4-FFF2-40B4-BE49-F238E27FC236}">
                <a16:creationId xmlns:a16="http://schemas.microsoft.com/office/drawing/2014/main" id="{0FA347DC-0681-EB48-8BC6-6510C9AFBE78}"/>
              </a:ext>
            </a:extLst>
          </p:cNvPr>
          <p:cNvSpPr/>
          <p:nvPr/>
        </p:nvSpPr>
        <p:spPr>
          <a:xfrm>
            <a:off x="8990997" y="1891088"/>
            <a:ext cx="2590800" cy="863600"/>
          </a:xfrm>
          <a:prstGeom prst="roundRect">
            <a:avLst/>
          </a:prstGeom>
          <a:solidFill>
            <a:srgbClr val="FFC000"/>
          </a:solidFill>
          <a:ln w="28575"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 Placeholder 2">
            <a:extLst>
              <a:ext uri="{FF2B5EF4-FFF2-40B4-BE49-F238E27FC236}">
                <a16:creationId xmlns:a16="http://schemas.microsoft.com/office/drawing/2014/main" id="{FD0F7F93-B26B-3A4F-B926-8931FDCF0C90}"/>
              </a:ext>
            </a:extLst>
          </p:cNvPr>
          <p:cNvSpPr txBox="1">
            <a:spLocks/>
          </p:cNvSpPr>
          <p:nvPr/>
        </p:nvSpPr>
        <p:spPr>
          <a:xfrm>
            <a:off x="1622065" y="2121304"/>
            <a:ext cx="3632200" cy="86360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dirty="0">
                <a:latin typeface="Times New Roman" charset="0"/>
                <a:ea typeface="Times New Roman" charset="0"/>
                <a:cs typeface="Times New Roman" charset="0"/>
              </a:rPr>
              <a:t>1. Create </a:t>
            </a:r>
          </a:p>
        </p:txBody>
      </p:sp>
      <p:sp>
        <p:nvSpPr>
          <p:cNvPr id="12" name="Text Placeholder 2">
            <a:extLst>
              <a:ext uri="{FF2B5EF4-FFF2-40B4-BE49-F238E27FC236}">
                <a16:creationId xmlns:a16="http://schemas.microsoft.com/office/drawing/2014/main" id="{9FC1C47D-F70B-024C-97DF-CA1F8990D050}"/>
              </a:ext>
            </a:extLst>
          </p:cNvPr>
          <p:cNvSpPr txBox="1">
            <a:spLocks/>
          </p:cNvSpPr>
          <p:nvPr/>
        </p:nvSpPr>
        <p:spPr>
          <a:xfrm>
            <a:off x="5624069" y="1921071"/>
            <a:ext cx="2198650" cy="863600"/>
          </a:xfrm>
          <a:prstGeom prst="rect">
            <a:avLst/>
          </a:prstGeom>
          <a:ln w="12700">
            <a:no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buNone/>
            </a:pPr>
            <a:r>
              <a:rPr lang="en-US" sz="2800" dirty="0">
                <a:latin typeface="Times New Roman" charset="0"/>
                <a:ea typeface="Times New Roman" charset="0"/>
                <a:cs typeface="Times New Roman" charset="0"/>
              </a:rPr>
              <a:t>2. Share </a:t>
            </a:r>
          </a:p>
        </p:txBody>
      </p:sp>
      <p:sp>
        <p:nvSpPr>
          <p:cNvPr id="13" name="Text Placeholder 2">
            <a:extLst>
              <a:ext uri="{FF2B5EF4-FFF2-40B4-BE49-F238E27FC236}">
                <a16:creationId xmlns:a16="http://schemas.microsoft.com/office/drawing/2014/main" id="{052D965B-6BA9-7A48-94DC-2193CAE145A3}"/>
              </a:ext>
            </a:extLst>
          </p:cNvPr>
          <p:cNvSpPr txBox="1">
            <a:spLocks/>
          </p:cNvSpPr>
          <p:nvPr/>
        </p:nvSpPr>
        <p:spPr>
          <a:xfrm>
            <a:off x="9534639" y="1901683"/>
            <a:ext cx="4094316" cy="863600"/>
          </a:xfrm>
          <a:prstGeom prst="rect">
            <a:avLst/>
          </a:prstGeom>
          <a:ln w="12700">
            <a:noFill/>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dirty="0">
                <a:latin typeface="Times New Roman" charset="0"/>
                <a:ea typeface="Times New Roman" charset="0"/>
                <a:cs typeface="Times New Roman" charset="0"/>
              </a:rPr>
              <a:t>3. Run</a:t>
            </a:r>
          </a:p>
        </p:txBody>
      </p:sp>
      <p:pic>
        <p:nvPicPr>
          <p:cNvPr id="14" name="Picture 13">
            <a:extLst>
              <a:ext uri="{FF2B5EF4-FFF2-40B4-BE49-F238E27FC236}">
                <a16:creationId xmlns:a16="http://schemas.microsoft.com/office/drawing/2014/main" id="{5F9F3871-BC3B-0A44-AF77-6625CC5B5C21}"/>
              </a:ext>
            </a:extLst>
          </p:cNvPr>
          <p:cNvPicPr>
            <a:picLocks noChangeAspect="1"/>
          </p:cNvPicPr>
          <p:nvPr/>
        </p:nvPicPr>
        <p:blipFill>
          <a:blip r:embed="rId2"/>
          <a:stretch>
            <a:fillRect/>
          </a:stretch>
        </p:blipFill>
        <p:spPr>
          <a:xfrm>
            <a:off x="2032247" y="1197349"/>
            <a:ext cx="868680" cy="695637"/>
          </a:xfrm>
          <a:prstGeom prst="rect">
            <a:avLst/>
          </a:prstGeom>
        </p:spPr>
      </p:pic>
      <p:pic>
        <p:nvPicPr>
          <p:cNvPr id="15" name="Picture 14">
            <a:extLst>
              <a:ext uri="{FF2B5EF4-FFF2-40B4-BE49-F238E27FC236}">
                <a16:creationId xmlns:a16="http://schemas.microsoft.com/office/drawing/2014/main" id="{F1FA3FAE-3D42-4848-AA1E-9B273C45AF7A}"/>
              </a:ext>
            </a:extLst>
          </p:cNvPr>
          <p:cNvPicPr>
            <a:picLocks noChangeAspect="1"/>
          </p:cNvPicPr>
          <p:nvPr/>
        </p:nvPicPr>
        <p:blipFill>
          <a:blip r:embed="rId3"/>
          <a:stretch>
            <a:fillRect/>
          </a:stretch>
        </p:blipFill>
        <p:spPr>
          <a:xfrm>
            <a:off x="5809756" y="1249328"/>
            <a:ext cx="878405" cy="621792"/>
          </a:xfrm>
          <a:prstGeom prst="rect">
            <a:avLst/>
          </a:prstGeom>
        </p:spPr>
      </p:pic>
      <p:pic>
        <p:nvPicPr>
          <p:cNvPr id="16" name="Picture 15">
            <a:extLst>
              <a:ext uri="{FF2B5EF4-FFF2-40B4-BE49-F238E27FC236}">
                <a16:creationId xmlns:a16="http://schemas.microsoft.com/office/drawing/2014/main" id="{A99A24E2-9A7F-BD4E-836F-3495FBA6652C}"/>
              </a:ext>
            </a:extLst>
          </p:cNvPr>
          <p:cNvPicPr>
            <a:picLocks noChangeAspect="1"/>
          </p:cNvPicPr>
          <p:nvPr/>
        </p:nvPicPr>
        <p:blipFill>
          <a:blip r:embed="rId2"/>
          <a:stretch>
            <a:fillRect/>
          </a:stretch>
        </p:blipFill>
        <p:spPr>
          <a:xfrm>
            <a:off x="9799292" y="1168805"/>
            <a:ext cx="868680" cy="695637"/>
          </a:xfrm>
          <a:prstGeom prst="rect">
            <a:avLst/>
          </a:prstGeom>
        </p:spPr>
      </p:pic>
      <p:sp>
        <p:nvSpPr>
          <p:cNvPr id="17" name="Triangle 16">
            <a:extLst>
              <a:ext uri="{FF2B5EF4-FFF2-40B4-BE49-F238E27FC236}">
                <a16:creationId xmlns:a16="http://schemas.microsoft.com/office/drawing/2014/main" id="{2814E664-FE76-E545-BEAF-5CC72EC69ECC}"/>
              </a:ext>
            </a:extLst>
          </p:cNvPr>
          <p:cNvSpPr/>
          <p:nvPr/>
        </p:nvSpPr>
        <p:spPr>
          <a:xfrm rot="5400000">
            <a:off x="10005032" y="1425183"/>
            <a:ext cx="274320" cy="182880"/>
          </a:xfrm>
          <a:prstGeom prst="triangle">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8" name="Group 17">
            <a:extLst>
              <a:ext uri="{FF2B5EF4-FFF2-40B4-BE49-F238E27FC236}">
                <a16:creationId xmlns:a16="http://schemas.microsoft.com/office/drawing/2014/main" id="{2FC1A522-DB79-BA45-9DD9-B32DD3978236}"/>
              </a:ext>
            </a:extLst>
          </p:cNvPr>
          <p:cNvGrpSpPr/>
          <p:nvPr/>
        </p:nvGrpSpPr>
        <p:grpSpPr>
          <a:xfrm>
            <a:off x="955620" y="3016991"/>
            <a:ext cx="3257035" cy="2411389"/>
            <a:chOff x="247817" y="5243700"/>
            <a:chExt cx="4995313" cy="4268675"/>
          </a:xfrm>
        </p:grpSpPr>
        <p:pic>
          <p:nvPicPr>
            <p:cNvPr id="19" name="Picture 18">
              <a:extLst>
                <a:ext uri="{FF2B5EF4-FFF2-40B4-BE49-F238E27FC236}">
                  <a16:creationId xmlns:a16="http://schemas.microsoft.com/office/drawing/2014/main" id="{420D0314-6F13-AD46-87B4-901E56F79794}"/>
                </a:ext>
              </a:extLst>
            </p:cNvPr>
            <p:cNvPicPr>
              <a:picLocks noChangeAspect="1"/>
            </p:cNvPicPr>
            <p:nvPr/>
          </p:nvPicPr>
          <p:blipFill>
            <a:blip r:embed="rId4"/>
            <a:stretch>
              <a:fillRect/>
            </a:stretch>
          </p:blipFill>
          <p:spPr>
            <a:xfrm>
              <a:off x="247817" y="5302250"/>
              <a:ext cx="1193466" cy="1193466"/>
            </a:xfrm>
            <a:prstGeom prst="rect">
              <a:avLst/>
            </a:prstGeom>
          </p:spPr>
        </p:pic>
        <p:pic>
          <p:nvPicPr>
            <p:cNvPr id="20" name="Picture 19">
              <a:extLst>
                <a:ext uri="{FF2B5EF4-FFF2-40B4-BE49-F238E27FC236}">
                  <a16:creationId xmlns:a16="http://schemas.microsoft.com/office/drawing/2014/main" id="{2D9E44DE-BCB3-094F-B731-6DAE9481DD69}"/>
                </a:ext>
              </a:extLst>
            </p:cNvPr>
            <p:cNvPicPr>
              <a:picLocks noChangeAspect="1"/>
            </p:cNvPicPr>
            <p:nvPr/>
          </p:nvPicPr>
          <p:blipFill>
            <a:blip r:embed="rId5"/>
            <a:stretch>
              <a:fillRect/>
            </a:stretch>
          </p:blipFill>
          <p:spPr>
            <a:xfrm>
              <a:off x="1689100" y="5243700"/>
              <a:ext cx="2278504" cy="1100454"/>
            </a:xfrm>
            <a:prstGeom prst="rect">
              <a:avLst/>
            </a:prstGeom>
          </p:spPr>
        </p:pic>
        <p:pic>
          <p:nvPicPr>
            <p:cNvPr id="21" name="Picture 20">
              <a:extLst>
                <a:ext uri="{FF2B5EF4-FFF2-40B4-BE49-F238E27FC236}">
                  <a16:creationId xmlns:a16="http://schemas.microsoft.com/office/drawing/2014/main" id="{26B354C1-5E21-124A-A761-58B6A9F21306}"/>
                </a:ext>
              </a:extLst>
            </p:cNvPr>
            <p:cNvPicPr>
              <a:picLocks noChangeAspect="1"/>
            </p:cNvPicPr>
            <p:nvPr/>
          </p:nvPicPr>
          <p:blipFill>
            <a:blip r:embed="rId6"/>
            <a:stretch>
              <a:fillRect/>
            </a:stretch>
          </p:blipFill>
          <p:spPr>
            <a:xfrm>
              <a:off x="4121854" y="5338345"/>
              <a:ext cx="1121276" cy="1121276"/>
            </a:xfrm>
            <a:prstGeom prst="rect">
              <a:avLst/>
            </a:prstGeom>
          </p:spPr>
        </p:pic>
        <p:pic>
          <p:nvPicPr>
            <p:cNvPr id="22" name="Picture 21">
              <a:extLst>
                <a:ext uri="{FF2B5EF4-FFF2-40B4-BE49-F238E27FC236}">
                  <a16:creationId xmlns:a16="http://schemas.microsoft.com/office/drawing/2014/main" id="{3A1CAC14-410A-EC4C-843C-89569E7B13B9}"/>
                </a:ext>
              </a:extLst>
            </p:cNvPr>
            <p:cNvPicPr>
              <a:picLocks noChangeAspect="1"/>
            </p:cNvPicPr>
            <p:nvPr/>
          </p:nvPicPr>
          <p:blipFill>
            <a:blip r:embed="rId7"/>
            <a:stretch>
              <a:fillRect/>
            </a:stretch>
          </p:blipFill>
          <p:spPr>
            <a:xfrm>
              <a:off x="431385" y="6689364"/>
              <a:ext cx="1257715" cy="976579"/>
            </a:xfrm>
            <a:prstGeom prst="rect">
              <a:avLst/>
            </a:prstGeom>
          </p:spPr>
        </p:pic>
        <p:pic>
          <p:nvPicPr>
            <p:cNvPr id="23" name="Picture 22">
              <a:extLst>
                <a:ext uri="{FF2B5EF4-FFF2-40B4-BE49-F238E27FC236}">
                  <a16:creationId xmlns:a16="http://schemas.microsoft.com/office/drawing/2014/main" id="{5EED15B6-4991-994A-B4D7-5355ECE013B3}"/>
                </a:ext>
              </a:extLst>
            </p:cNvPr>
            <p:cNvPicPr>
              <a:picLocks noChangeAspect="1"/>
            </p:cNvPicPr>
            <p:nvPr/>
          </p:nvPicPr>
          <p:blipFill>
            <a:blip r:embed="rId8"/>
            <a:stretch>
              <a:fillRect/>
            </a:stretch>
          </p:blipFill>
          <p:spPr>
            <a:xfrm>
              <a:off x="2008172" y="6495716"/>
              <a:ext cx="1474203" cy="993602"/>
            </a:xfrm>
            <a:prstGeom prst="rect">
              <a:avLst/>
            </a:prstGeom>
          </p:spPr>
        </p:pic>
        <p:pic>
          <p:nvPicPr>
            <p:cNvPr id="24" name="Picture 23">
              <a:extLst>
                <a:ext uri="{FF2B5EF4-FFF2-40B4-BE49-F238E27FC236}">
                  <a16:creationId xmlns:a16="http://schemas.microsoft.com/office/drawing/2014/main" id="{D478CA77-9A82-BE46-8244-BF1C1216112D}"/>
                </a:ext>
              </a:extLst>
            </p:cNvPr>
            <p:cNvPicPr>
              <a:picLocks noChangeAspect="1"/>
            </p:cNvPicPr>
            <p:nvPr/>
          </p:nvPicPr>
          <p:blipFill>
            <a:blip r:embed="rId9"/>
            <a:stretch>
              <a:fillRect/>
            </a:stretch>
          </p:blipFill>
          <p:spPr>
            <a:xfrm>
              <a:off x="474556" y="7936188"/>
              <a:ext cx="2490203" cy="667121"/>
            </a:xfrm>
            <a:prstGeom prst="rect">
              <a:avLst/>
            </a:prstGeom>
          </p:spPr>
        </p:pic>
        <p:pic>
          <p:nvPicPr>
            <p:cNvPr id="25" name="Picture 24">
              <a:extLst>
                <a:ext uri="{FF2B5EF4-FFF2-40B4-BE49-F238E27FC236}">
                  <a16:creationId xmlns:a16="http://schemas.microsoft.com/office/drawing/2014/main" id="{3F8B3220-8689-0945-B590-E92C3DFAE071}"/>
                </a:ext>
              </a:extLst>
            </p:cNvPr>
            <p:cNvPicPr>
              <a:picLocks noChangeAspect="1"/>
            </p:cNvPicPr>
            <p:nvPr/>
          </p:nvPicPr>
          <p:blipFill>
            <a:blip r:embed="rId10"/>
            <a:stretch>
              <a:fillRect/>
            </a:stretch>
          </p:blipFill>
          <p:spPr>
            <a:xfrm>
              <a:off x="3051179" y="7388353"/>
              <a:ext cx="1261979" cy="1180386"/>
            </a:xfrm>
            <a:prstGeom prst="rect">
              <a:avLst/>
            </a:prstGeom>
          </p:spPr>
        </p:pic>
        <p:pic>
          <p:nvPicPr>
            <p:cNvPr id="26" name="Picture 25">
              <a:extLst>
                <a:ext uri="{FF2B5EF4-FFF2-40B4-BE49-F238E27FC236}">
                  <a16:creationId xmlns:a16="http://schemas.microsoft.com/office/drawing/2014/main" id="{FEE9A3AA-35E9-E149-8A86-417E48831E81}"/>
                </a:ext>
              </a:extLst>
            </p:cNvPr>
            <p:cNvPicPr>
              <a:picLocks noChangeAspect="1"/>
            </p:cNvPicPr>
            <p:nvPr/>
          </p:nvPicPr>
          <p:blipFill>
            <a:blip r:embed="rId11"/>
            <a:stretch>
              <a:fillRect/>
            </a:stretch>
          </p:blipFill>
          <p:spPr>
            <a:xfrm>
              <a:off x="474556" y="8790710"/>
              <a:ext cx="1074654" cy="721665"/>
            </a:xfrm>
            <a:prstGeom prst="rect">
              <a:avLst/>
            </a:prstGeom>
          </p:spPr>
        </p:pic>
      </p:grpSp>
      <p:sp>
        <p:nvSpPr>
          <p:cNvPr id="3" name="TextBox 2"/>
          <p:cNvSpPr txBox="1"/>
          <p:nvPr/>
        </p:nvSpPr>
        <p:spPr>
          <a:xfrm>
            <a:off x="6257538" y="3920091"/>
            <a:ext cx="1895862" cy="369332"/>
          </a:xfrm>
          <a:prstGeom prst="rect">
            <a:avLst/>
          </a:prstGeom>
          <a:noFill/>
        </p:spPr>
        <p:txBody>
          <a:bodyPr wrap="square" rtlCol="0">
            <a:spAutoFit/>
          </a:bodyPr>
          <a:lstStyle/>
          <a:p>
            <a:r>
              <a:rPr lang="en-US"/>
              <a:t>Globus </a:t>
            </a:r>
            <a:r>
              <a:rPr lang="en-US" dirty="0"/>
              <a:t>RDP</a:t>
            </a:r>
          </a:p>
        </p:txBody>
      </p:sp>
      <p:pic>
        <p:nvPicPr>
          <p:cNvPr id="1026" name="Picture 2" descr="ydroSh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1005" y="2982166"/>
            <a:ext cx="1734695" cy="3523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13"/>
          <a:stretch>
            <a:fillRect/>
          </a:stretch>
        </p:blipFill>
        <p:spPr>
          <a:xfrm>
            <a:off x="5398008" y="3406403"/>
            <a:ext cx="898701" cy="959876"/>
          </a:xfrm>
          <a:prstGeom prst="rect">
            <a:avLst/>
          </a:prstGeom>
          <a:ln>
            <a:noFill/>
          </a:ln>
        </p:spPr>
      </p:pic>
      <p:pic>
        <p:nvPicPr>
          <p:cNvPr id="1028" name="Picture 4" descr="ttps://figshare.co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0228" y="4488791"/>
            <a:ext cx="1590675" cy="4953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mage result for XSEDE"/>
          <p:cNvSpPr>
            <a:spLocks noChangeAspect="1" noChangeArrowheads="1"/>
          </p:cNvSpPr>
          <p:nvPr/>
        </p:nvSpPr>
        <p:spPr bwMode="auto">
          <a:xfrm>
            <a:off x="-1" y="-1"/>
            <a:ext cx="680225" cy="11117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0" descr="mage result for XSEDE"/>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2" descr="mage result for XSEDE"/>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4" descr="mage result for XSEDE"/>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p:cNvPicPr>
            <a:picLocks noChangeAspect="1"/>
          </p:cNvPicPr>
          <p:nvPr/>
        </p:nvPicPr>
        <p:blipFill>
          <a:blip r:embed="rId15"/>
          <a:stretch>
            <a:fillRect/>
          </a:stretch>
        </p:blipFill>
        <p:spPr>
          <a:xfrm>
            <a:off x="9173216" y="2931535"/>
            <a:ext cx="2181308" cy="581682"/>
          </a:xfrm>
          <a:prstGeom prst="rect">
            <a:avLst/>
          </a:prstGeom>
        </p:spPr>
      </p:pic>
      <p:sp>
        <p:nvSpPr>
          <p:cNvPr id="33" name="AutoShape 16" descr="mage result for CloudLab"/>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p:cNvPicPr>
            <a:picLocks noChangeAspect="1"/>
          </p:cNvPicPr>
          <p:nvPr/>
        </p:nvPicPr>
        <p:blipFill>
          <a:blip r:embed="rId16"/>
          <a:stretch>
            <a:fillRect/>
          </a:stretch>
        </p:blipFill>
        <p:spPr>
          <a:xfrm>
            <a:off x="9104999" y="3742707"/>
            <a:ext cx="2249525" cy="388137"/>
          </a:xfrm>
          <a:prstGeom prst="rect">
            <a:avLst/>
          </a:prstGeom>
        </p:spPr>
      </p:pic>
      <p:pic>
        <p:nvPicPr>
          <p:cNvPr id="35" name="Picture 34">
            <a:extLst>
              <a:ext uri="{FF2B5EF4-FFF2-40B4-BE49-F238E27FC236}">
                <a16:creationId xmlns:a16="http://schemas.microsoft.com/office/drawing/2014/main" id="{0215B987-E994-8040-A414-749BF4F15E8D}"/>
              </a:ext>
            </a:extLst>
          </p:cNvPr>
          <p:cNvPicPr>
            <a:picLocks noChangeAspect="1"/>
          </p:cNvPicPr>
          <p:nvPr/>
        </p:nvPicPr>
        <p:blipFill>
          <a:blip r:embed="rId17"/>
          <a:stretch>
            <a:fillRect/>
          </a:stretch>
        </p:blipFill>
        <p:spPr>
          <a:xfrm>
            <a:off x="10668000" y="5346615"/>
            <a:ext cx="1909546" cy="1511385"/>
          </a:xfrm>
          <a:prstGeom prst="rect">
            <a:avLst/>
          </a:prstGeom>
        </p:spPr>
      </p:pic>
      <p:pic>
        <p:nvPicPr>
          <p:cNvPr id="36" name="pasted-image.tiff">
            <a:extLst>
              <a:ext uri="{FF2B5EF4-FFF2-40B4-BE49-F238E27FC236}">
                <a16:creationId xmlns:a16="http://schemas.microsoft.com/office/drawing/2014/main" id="{A91A1A42-5665-5445-A409-B0A076EF7D42}"/>
              </a:ext>
            </a:extLst>
          </p:cNvPr>
          <p:cNvPicPr>
            <a:picLocks noChangeAspect="1"/>
          </p:cNvPicPr>
          <p:nvPr/>
        </p:nvPicPr>
        <p:blipFill>
          <a:blip r:embed="rId18">
            <a:extLst/>
          </a:blip>
          <a:stretch>
            <a:fillRect/>
          </a:stretch>
        </p:blipFill>
        <p:spPr>
          <a:xfrm>
            <a:off x="0" y="5778035"/>
            <a:ext cx="1014345" cy="1067730"/>
          </a:xfrm>
          <a:prstGeom prst="rect">
            <a:avLst/>
          </a:prstGeom>
          <a:ln w="12700">
            <a:miter lim="400000"/>
          </a:ln>
        </p:spPr>
      </p:pic>
    </p:spTree>
    <p:extLst>
      <p:ext uri="{BB962C8B-B14F-4D97-AF65-F5344CB8AC3E}">
        <p14:creationId xmlns:p14="http://schemas.microsoft.com/office/powerpoint/2010/main" val="2529556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3593</TotalTime>
  <Words>781</Words>
  <Application>Microsoft Macintosh PowerPoint</Application>
  <PresentationFormat>Widescreen</PresentationFormat>
  <Paragraphs>202</Paragraphs>
  <Slides>23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Calibri Light</vt:lpstr>
      <vt:lpstr>Droid Sans</vt:lpstr>
      <vt:lpstr>Gill Sans</vt:lpstr>
      <vt:lpstr>GillSans</vt:lpstr>
      <vt:lpstr>Helvetica</vt:lpstr>
      <vt:lpstr>Helvetica Light</vt:lpstr>
      <vt:lpstr>Source Sans Pro</vt:lpstr>
      <vt:lpstr>Times New Roman</vt:lpstr>
      <vt:lpstr>Office Theme</vt:lpstr>
      <vt:lpstr>Reducing Software Debt With Reproducible Containers</vt:lpstr>
      <vt:lpstr>Debt</vt:lpstr>
      <vt:lpstr>Software Debt</vt:lpstr>
      <vt:lpstr>Consequence of Debt</vt:lpstr>
      <vt:lpstr>Scientific Reproducibility Crisis</vt:lpstr>
      <vt:lpstr>Assistive Reproducibility Tools</vt:lpstr>
      <vt:lpstr>Share and Repeat an Application</vt:lpstr>
      <vt:lpstr>Alice’s options</vt:lpstr>
      <vt:lpstr> Sciunit: A Reproducible Platform </vt:lpstr>
      <vt:lpstr>Sciunit platform creates sciunits </vt:lpstr>
      <vt:lpstr>Sample Interaction</vt:lpstr>
      <vt:lpstr>Sciunit Tool: Automatic Containerization</vt:lpstr>
      <vt:lpstr>GeoTrust </vt:lpstr>
      <vt:lpstr>Current Work</vt:lpstr>
      <vt:lpstr>Acknowledgements</vt:lpstr>
      <vt:lpstr>PowerPoint Presentation</vt:lpstr>
      <vt:lpstr>BACKUP SLIDES</vt:lpstr>
      <vt:lpstr>Solution Space</vt:lpstr>
      <vt:lpstr>Packaging Details</vt:lpstr>
      <vt:lpstr>Storage and Retrieval</vt:lpstr>
      <vt:lpstr>Provenance</vt:lpstr>
      <vt:lpstr>Summarization: Group By Similarity</vt:lpstr>
      <vt:lpstr>Package and Repeat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Sciunits: Reusable Research Objects</dc:title>
  <dc:creator>Tanu Malik</dc:creator>
  <cp:lastModifiedBy>Tanu Malik</cp:lastModifiedBy>
  <cp:revision>63</cp:revision>
  <dcterms:created xsi:type="dcterms:W3CDTF">2017-11-17T10:14:57Z</dcterms:created>
  <dcterms:modified xsi:type="dcterms:W3CDTF">2018-10-23T15:10:14Z</dcterms:modified>
</cp:coreProperties>
</file>